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charts/colors1.xml" ContentType="application/vnd.ms-office.chartcolorstyl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7" r:id="rId5"/>
    <p:sldId id="278" r:id="rId6"/>
    <p:sldId id="279" r:id="rId7"/>
    <p:sldId id="280" r:id="rId8"/>
    <p:sldId id="281" r:id="rId9"/>
    <p:sldId id="282" r:id="rId10"/>
    <p:sldId id="283" r:id="rId11"/>
    <p:sldId id="259" r:id="rId12"/>
    <p:sldId id="284" r:id="rId13"/>
    <p:sldId id="261" r:id="rId14"/>
    <p:sldId id="342" r:id="rId15"/>
    <p:sldId id="343" r:id="rId16"/>
    <p:sldId id="344" r:id="rId17"/>
    <p:sldId id="345" r:id="rId18"/>
    <p:sldId id="346" r:id="rId19"/>
    <p:sldId id="347" r:id="rId20"/>
    <p:sldId id="260" r:id="rId21"/>
    <p:sldId id="285" r:id="rId22"/>
    <p:sldId id="268" r:id="rId23"/>
    <p:sldId id="298" r:id="rId24"/>
    <p:sldId id="288" r:id="rId25"/>
    <p:sldId id="289" r:id="rId26"/>
    <p:sldId id="291" r:id="rId27"/>
    <p:sldId id="292" r:id="rId28"/>
    <p:sldId id="293" r:id="rId29"/>
    <p:sldId id="294" r:id="rId30"/>
    <p:sldId id="312" r:id="rId31"/>
    <p:sldId id="313" r:id="rId32"/>
    <p:sldId id="314" r:id="rId33"/>
    <p:sldId id="296" r:id="rId34"/>
    <p:sldId id="297" r:id="rId35"/>
    <p:sldId id="269" r:id="rId36"/>
    <p:sldId id="270" r:id="rId37"/>
    <p:sldId id="271" r:id="rId38"/>
    <p:sldId id="272" r:id="rId39"/>
    <p:sldId id="326" r:id="rId40"/>
    <p:sldId id="310" r:id="rId41"/>
    <p:sldId id="331" r:id="rId42"/>
    <p:sldId id="329" r:id="rId43"/>
    <p:sldId id="330" r:id="rId44"/>
    <p:sldId id="339" r:id="rId45"/>
    <p:sldId id="340" r:id="rId46"/>
    <p:sldId id="341" r:id="rId47"/>
    <p:sldId id="315" r:id="rId48"/>
    <p:sldId id="316" r:id="rId49"/>
    <p:sldId id="348" r:id="rId50"/>
    <p:sldId id="318" r:id="rId51"/>
    <p:sldId id="349" r:id="rId52"/>
    <p:sldId id="320" r:id="rId53"/>
    <p:sldId id="350" r:id="rId54"/>
    <p:sldId id="322" r:id="rId55"/>
    <p:sldId id="352" r:id="rId56"/>
    <p:sldId id="308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82F35"/>
    <a:srgbClr val="FF6600"/>
    <a:srgbClr val="FF6699"/>
    <a:srgbClr val="1F242A"/>
    <a:srgbClr val="4F4C47"/>
    <a:srgbClr val="5D616A"/>
    <a:srgbClr val="AFD9E9"/>
    <a:srgbClr val="F69E82"/>
    <a:srgbClr val="7D76D3"/>
    <a:srgbClr val="FF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7000" autoAdjust="0"/>
    <p:restoredTop sz="94660" autoAdjust="0"/>
  </p:normalViewPr>
  <p:slideViewPr>
    <p:cSldViewPr snapToGrid="0">
      <p:cViewPr>
        <p:scale>
          <a:sx n="83" d="100"/>
          <a:sy n="83" d="100"/>
        </p:scale>
        <p:origin x="-1013" y="-4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spPr>
              <a:solidFill>
                <a:srgbClr val="FF9999"/>
              </a:solidFill>
              <a:ln w="19050">
                <a:noFill/>
              </a:ln>
              <a:effectLst/>
            </c:spPr>
          </c:dPt>
          <c:dPt>
            <c:idx val="1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</c:dPt>
          <c:dPt>
            <c:idx val="3"/>
            <c:spPr>
              <a:solidFill>
                <a:srgbClr val="5FD0D4"/>
              </a:solidFill>
              <a:ln w="19050">
                <a:noFill/>
              </a:ln>
              <a:effectLst/>
            </c:spPr>
          </c:dPt>
          <c:dPt>
            <c:idx val="4"/>
            <c:spPr>
              <a:solidFill>
                <a:srgbClr val="FFC000"/>
              </a:solidFill>
              <a:ln w="19050"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아반떼</c:v>
                </c:pt>
                <c:pt idx="1">
                  <c:v>크루즈</c:v>
                </c:pt>
                <c:pt idx="2">
                  <c:v>그랜져</c:v>
                </c:pt>
                <c:pt idx="3">
                  <c:v>말리부</c:v>
                </c:pt>
                <c:pt idx="4">
                  <c:v>SM6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20</c:v>
                </c:pt>
                <c:pt idx="2">
                  <c:v>8</c:v>
                </c:pt>
                <c:pt idx="3">
                  <c:v>7</c:v>
                </c:pt>
                <c:pt idx="4">
                  <c:v>30</c:v>
                </c:pt>
              </c:numCache>
            </c:numRef>
          </c:val>
        </c:ser>
        <c:dLbls>
          <c:showVal val="1"/>
        </c:dLbls>
        <c:gapWidth val="100"/>
        <c:axId val="136584192"/>
        <c:axId val="140946816"/>
      </c:barChart>
      <c:catAx>
        <c:axId val="136584192"/>
        <c:scaling>
          <c:orientation val="minMax"/>
        </c:scaling>
        <c:axPos val="b"/>
        <c:numFmt formatCode="General" sourceLinked="1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0946816"/>
        <c:crosses val="autoZero"/>
        <c:auto val="1"/>
        <c:lblAlgn val="ctr"/>
        <c:lblOffset val="100"/>
      </c:catAx>
      <c:valAx>
        <c:axId val="14094681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tickLblPos val="nextTo"/>
        <c:crossAx val="136584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pPr/>
              <a:t>2019-04-21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0312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pPr/>
              <a:t>2019-04-21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281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pPr/>
              <a:t>2019-04-21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7540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pPr/>
              <a:t>2019-04-21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6162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pPr/>
              <a:t>2019-04-21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27565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pPr/>
              <a:t>2019-04-21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4909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pPr/>
              <a:t>2019-04-21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38985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pPr/>
              <a:t>2019-04-21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01008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pPr/>
              <a:t>2019-04-21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23647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pPr/>
              <a:t>2019-04-21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2373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A607-1878-474E-AFDE-19D592E59C11}" type="datetimeFigureOut">
              <a:rPr lang="ko-KR" altLang="en-US" smtClean="0"/>
              <a:pPr/>
              <a:t>2019-04-21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373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A607-1878-474E-AFDE-19D592E59C11}" type="datetimeFigureOut">
              <a:rPr lang="ko-KR" altLang="en-US" smtClean="0"/>
              <a:pPr/>
              <a:t>2019-04-21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5FB0F-4D3A-44DA-870C-E9263608B1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7136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6" y="682965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63446" y="68296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634660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59617" y="2059920"/>
            <a:ext cx="7672765" cy="955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600" b="1" i="1" dirty="0" err="1" smtClean="0">
                <a:solidFill>
                  <a:srgbClr val="282F35"/>
                </a:solidFill>
                <a:latin typeface="+mn-ea"/>
                <a:cs typeface="Aharoni" panose="02010803020104030203" pitchFamily="2" charset="-79"/>
              </a:rPr>
              <a:t>조별세미프로젝트</a:t>
            </a:r>
          </a:p>
          <a:p>
            <a:pPr algn="ctr"/>
            <a:r>
              <a:rPr lang="en-US" altLang="ko-KR" sz="4400" b="1" i="1" dirty="0" err="1" smtClean="0">
                <a:solidFill>
                  <a:srgbClr val="FF6600"/>
                </a:solidFill>
                <a:latin typeface="+mn-ea"/>
                <a:cs typeface="Aharoni" panose="02010803020104030203" pitchFamily="2" charset="-79"/>
              </a:rPr>
              <a:t>SharingCar</a:t>
            </a:r>
            <a:endParaRPr lang="en-US" altLang="ko-KR" sz="4400" b="1" i="1" dirty="0" smtClean="0">
              <a:solidFill>
                <a:srgbClr val="FF6600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75595" y="4396091"/>
            <a:ext cx="9031445" cy="1647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282F35"/>
                </a:solidFill>
                <a:latin typeface="+mn-ea"/>
              </a:rPr>
              <a:t>팀장</a:t>
            </a:r>
            <a:r>
              <a:rPr lang="en-US" altLang="ko-KR" dirty="0" smtClean="0">
                <a:solidFill>
                  <a:srgbClr val="282F35"/>
                </a:solidFill>
                <a:latin typeface="+mn-ea"/>
              </a:rPr>
              <a:t>-</a:t>
            </a:r>
            <a:r>
              <a:rPr lang="ko-KR" altLang="en-US" dirty="0" smtClean="0">
                <a:solidFill>
                  <a:srgbClr val="282F35"/>
                </a:solidFill>
                <a:latin typeface="+mn-ea"/>
              </a:rPr>
              <a:t>박</a:t>
            </a:r>
            <a:endParaRPr lang="en-US" altLang="ko-KR" dirty="0" smtClean="0">
              <a:solidFill>
                <a:srgbClr val="282F35"/>
              </a:solidFill>
              <a:latin typeface="+mn-ea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282F35"/>
                </a:solidFill>
                <a:latin typeface="+mn-ea"/>
              </a:rPr>
              <a:t>팀원</a:t>
            </a:r>
            <a:r>
              <a:rPr lang="en-US" altLang="ko-KR" dirty="0" smtClean="0">
                <a:solidFill>
                  <a:srgbClr val="282F35"/>
                </a:solidFill>
                <a:latin typeface="+mn-ea"/>
              </a:rPr>
              <a:t>-</a:t>
            </a:r>
            <a:r>
              <a:rPr lang="ko-KR" altLang="en-US" dirty="0" smtClean="0">
                <a:solidFill>
                  <a:srgbClr val="282F35"/>
                </a:solidFill>
                <a:latin typeface="+mn-ea"/>
              </a:rPr>
              <a:t>권</a:t>
            </a:r>
            <a:r>
              <a:rPr lang="en-US" altLang="ko-KR" dirty="0" smtClean="0">
                <a:solidFill>
                  <a:srgbClr val="282F35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rgbClr val="282F35"/>
                </a:solidFill>
                <a:latin typeface="+mn-ea"/>
              </a:rPr>
              <a:t>손</a:t>
            </a:r>
            <a:r>
              <a:rPr lang="en-US" altLang="ko-KR" dirty="0" smtClean="0">
                <a:solidFill>
                  <a:srgbClr val="282F35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rgbClr val="282F35"/>
                </a:solidFill>
                <a:latin typeface="+mn-ea"/>
              </a:rPr>
              <a:t>박</a:t>
            </a:r>
            <a:endParaRPr lang="en-US" altLang="ko-KR" dirty="0" smtClean="0">
              <a:solidFill>
                <a:srgbClr val="282F35"/>
              </a:solidFill>
              <a:latin typeface="+mn-ea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dirty="0">
                <a:solidFill>
                  <a:srgbClr val="282F35"/>
                </a:solidFill>
                <a:latin typeface="+mn-ea"/>
              </a:rPr>
              <a:t>	</a:t>
            </a:r>
            <a:r>
              <a:rPr lang="en-US" altLang="ko-KR" dirty="0" smtClean="0">
                <a:solidFill>
                  <a:srgbClr val="282F35"/>
                </a:solidFill>
                <a:latin typeface="+mn-ea"/>
              </a:rPr>
              <a:t>						</a:t>
            </a:r>
            <a:endParaRPr lang="en-US" altLang="ko-KR" dirty="0">
              <a:solidFill>
                <a:srgbClr val="282F35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795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벤치마킹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400" b="1" i="1" dirty="0" err="1" smtClean="0">
                <a:solidFill>
                  <a:prstClr val="white"/>
                </a:solidFill>
                <a:cs typeface="Aharoni" panose="02010803020104030203" pitchFamily="2" charset="-79"/>
              </a:rPr>
              <a:t>그린</a:t>
            </a:r>
            <a:r>
              <a:rPr lang="ko-KR" altLang="en-US" sz="4400" b="1" i="1" dirty="0" err="1">
                <a:solidFill>
                  <a:prstClr val="white"/>
                </a:solidFill>
                <a:cs typeface="Aharoni" panose="02010803020104030203" pitchFamily="2" charset="-79"/>
              </a:rPr>
              <a:t>카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11527" y="1034593"/>
            <a:ext cx="6420483" cy="457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208608" y="5645084"/>
            <a:ext cx="7632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   간략한 단계를 지나 예약 할 때는 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그린카</a:t>
            </a:r>
            <a:r>
              <a:rPr lang="ko-KR" altLang="en-US" dirty="0" smtClean="0"/>
              <a:t> 존을 선택해서 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예약을 하고</a:t>
            </a:r>
            <a:r>
              <a:rPr lang="en-US" altLang="ko-KR" dirty="0"/>
              <a:t> </a:t>
            </a:r>
            <a:r>
              <a:rPr lang="ko-KR" altLang="en-US" dirty="0" smtClean="0"/>
              <a:t>차량 하나하나 따로 관리를 하기로 </a:t>
            </a:r>
            <a:r>
              <a:rPr lang="ko-KR" altLang="en-US" dirty="0"/>
              <a:t>했</a:t>
            </a:r>
            <a:r>
              <a:rPr lang="ko-KR" altLang="en-US" dirty="0" smtClean="0"/>
              <a:t>습니다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16435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제작 일정</a:t>
            </a:r>
            <a:endParaRPr lang="en-US" altLang="ko-KR" sz="4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타원 8"/>
          <p:cNvSpPr/>
          <p:nvPr/>
        </p:nvSpPr>
        <p:spPr>
          <a:xfrm>
            <a:off x="1956816" y="1875972"/>
            <a:ext cx="1778000" cy="177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3429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600" dirty="0" smtClean="0">
                <a:solidFill>
                  <a:srgbClr val="204A5D"/>
                </a:solidFill>
                <a:cs typeface="Aharoni" panose="02010803020104030203" pitchFamily="2" charset="-79"/>
              </a:rPr>
              <a:t>1</a:t>
            </a:r>
            <a:r>
              <a:rPr lang="ko-KR" altLang="en-US" sz="3600" dirty="0" smtClean="0">
                <a:solidFill>
                  <a:srgbClr val="204A5D"/>
                </a:solidFill>
                <a:cs typeface="Aharoni" panose="02010803020104030203" pitchFamily="2" charset="-79"/>
              </a:rPr>
              <a:t>주차</a:t>
            </a:r>
            <a:endParaRPr lang="en-US" altLang="ko-KR" sz="3600" b="1" dirty="0">
              <a:solidFill>
                <a:srgbClr val="7D76D3"/>
              </a:solidFill>
              <a:cs typeface="Aharoni" panose="02010803020104030203" pitchFamily="2" charset="-79"/>
            </a:endParaRPr>
          </a:p>
        </p:txBody>
      </p:sp>
      <p:sp>
        <p:nvSpPr>
          <p:cNvPr id="10" name="원호 9"/>
          <p:cNvSpPr/>
          <p:nvPr/>
        </p:nvSpPr>
        <p:spPr>
          <a:xfrm>
            <a:off x="1956816" y="1875972"/>
            <a:ext cx="1778000" cy="1778000"/>
          </a:xfrm>
          <a:prstGeom prst="arc">
            <a:avLst>
              <a:gd name="adj1" fmla="val 16200000"/>
              <a:gd name="adj2" fmla="val 11077619"/>
            </a:avLst>
          </a:prstGeom>
          <a:ln w="28575">
            <a:solidFill>
              <a:srgbClr val="7D76D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47346" y="1875972"/>
            <a:ext cx="1778000" cy="177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3429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600" dirty="0" smtClean="0">
                <a:solidFill>
                  <a:srgbClr val="204A5D"/>
                </a:solidFill>
                <a:cs typeface="Aharoni" panose="02010803020104030203" pitchFamily="2" charset="-79"/>
              </a:rPr>
              <a:t>2</a:t>
            </a:r>
            <a:r>
              <a:rPr lang="ko-KR" altLang="en-US" sz="3600" dirty="0" smtClean="0">
                <a:solidFill>
                  <a:srgbClr val="204A5D"/>
                </a:solidFill>
                <a:cs typeface="Aharoni" panose="02010803020104030203" pitchFamily="2" charset="-79"/>
              </a:rPr>
              <a:t>주차</a:t>
            </a:r>
            <a:endParaRPr lang="en-US" altLang="ko-KR" sz="3600" b="1" dirty="0">
              <a:solidFill>
                <a:srgbClr val="7D76D3"/>
              </a:solidFill>
              <a:cs typeface="Aharoni" panose="02010803020104030203" pitchFamily="2" charset="-79"/>
            </a:endParaRPr>
          </a:p>
        </p:txBody>
      </p:sp>
      <p:sp>
        <p:nvSpPr>
          <p:cNvPr id="12" name="원호 11"/>
          <p:cNvSpPr/>
          <p:nvPr/>
        </p:nvSpPr>
        <p:spPr>
          <a:xfrm>
            <a:off x="5147346" y="1875972"/>
            <a:ext cx="1778000" cy="1778000"/>
          </a:xfrm>
          <a:prstGeom prst="arc">
            <a:avLst>
              <a:gd name="adj1" fmla="val 16200000"/>
              <a:gd name="adj2" fmla="val 11077619"/>
            </a:avLst>
          </a:prstGeom>
          <a:ln w="28575">
            <a:solidFill>
              <a:srgbClr val="7D76D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337876" y="1875972"/>
            <a:ext cx="1778000" cy="177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>
            <a:outerShdw blurRad="3429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600" dirty="0" smtClean="0">
                <a:solidFill>
                  <a:srgbClr val="204A5D"/>
                </a:solidFill>
                <a:cs typeface="Aharoni" panose="02010803020104030203" pitchFamily="2" charset="-79"/>
              </a:rPr>
              <a:t>3</a:t>
            </a:r>
            <a:r>
              <a:rPr lang="ko-KR" altLang="en-US" sz="3600" dirty="0" smtClean="0">
                <a:solidFill>
                  <a:srgbClr val="204A5D"/>
                </a:solidFill>
                <a:cs typeface="Aharoni" panose="02010803020104030203" pitchFamily="2" charset="-79"/>
              </a:rPr>
              <a:t>주차</a:t>
            </a:r>
            <a:endParaRPr lang="en-US" altLang="ko-KR" sz="3600" b="1" dirty="0">
              <a:solidFill>
                <a:srgbClr val="7D76D3"/>
              </a:solidFill>
              <a:cs typeface="Aharoni" panose="02010803020104030203" pitchFamily="2" charset="-79"/>
            </a:endParaRPr>
          </a:p>
        </p:txBody>
      </p:sp>
      <p:sp>
        <p:nvSpPr>
          <p:cNvPr id="14" name="원호 13"/>
          <p:cNvSpPr/>
          <p:nvPr/>
        </p:nvSpPr>
        <p:spPr>
          <a:xfrm>
            <a:off x="8337876" y="1875972"/>
            <a:ext cx="1778000" cy="1778000"/>
          </a:xfrm>
          <a:prstGeom prst="arc">
            <a:avLst>
              <a:gd name="adj1" fmla="val 16200000"/>
              <a:gd name="adj2" fmla="val 11077619"/>
            </a:avLst>
          </a:prstGeom>
          <a:ln w="28575">
            <a:solidFill>
              <a:srgbClr val="7D76D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16399" y="3997168"/>
            <a:ext cx="18588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282F35"/>
                </a:solidFill>
              </a:rPr>
              <a:t>프로젝트 설정</a:t>
            </a:r>
            <a:endParaRPr lang="en-US" altLang="ko-KR" sz="2000" dirty="0" smtClean="0">
              <a:solidFill>
                <a:srgbClr val="282F3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282F35"/>
                </a:solidFill>
              </a:rPr>
              <a:t>업무 분담</a:t>
            </a:r>
            <a:endParaRPr lang="en-US" altLang="ko-KR" sz="2000" dirty="0" smtClean="0">
              <a:solidFill>
                <a:srgbClr val="282F3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282F35"/>
                </a:solidFill>
              </a:rPr>
              <a:t>메뉴 구성</a:t>
            </a:r>
            <a:endParaRPr lang="en-US" altLang="ko-KR" sz="2000" dirty="0" smtClean="0">
              <a:solidFill>
                <a:srgbClr val="282F3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282F35"/>
                </a:solidFill>
              </a:rPr>
              <a:t>DB</a:t>
            </a:r>
            <a:r>
              <a:rPr lang="ko-KR" altLang="en-US" sz="2000" dirty="0" smtClean="0">
                <a:solidFill>
                  <a:srgbClr val="282F35"/>
                </a:solidFill>
              </a:rPr>
              <a:t>설계</a:t>
            </a:r>
            <a:endParaRPr lang="en-US" altLang="ko-KR" sz="2000" dirty="0">
              <a:solidFill>
                <a:srgbClr val="282F35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61209" y="3997168"/>
            <a:ext cx="21396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282F35"/>
                </a:solidFill>
              </a:rPr>
              <a:t>스토리보드 작성</a:t>
            </a:r>
            <a:endParaRPr lang="en-US" altLang="ko-KR" sz="2000" dirty="0" smtClean="0">
              <a:solidFill>
                <a:srgbClr val="282F3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282F35"/>
                </a:solidFill>
              </a:rPr>
              <a:t>주요기능 작성</a:t>
            </a:r>
            <a:endParaRPr lang="en-US" altLang="ko-KR" sz="2000" dirty="0" smtClean="0">
              <a:solidFill>
                <a:srgbClr val="282F35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97459" y="3997168"/>
            <a:ext cx="23324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282F35"/>
                </a:solidFill>
              </a:rPr>
              <a:t>스토리보드 작성</a:t>
            </a:r>
            <a:endParaRPr lang="en-US" altLang="ko-KR" sz="2000" dirty="0" smtClean="0">
              <a:solidFill>
                <a:srgbClr val="282F3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282F35"/>
                </a:solidFill>
              </a:rPr>
              <a:t>주요기능 작성</a:t>
            </a:r>
            <a:endParaRPr lang="en-US" altLang="ko-KR" sz="2000" dirty="0" smtClean="0">
              <a:solidFill>
                <a:srgbClr val="282F3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282F35"/>
                </a:solidFill>
              </a:rPr>
              <a:t>미비기능 추가작업</a:t>
            </a:r>
            <a:endParaRPr lang="en-US" altLang="ko-KR" sz="2000" dirty="0" smtClean="0">
              <a:solidFill>
                <a:srgbClr val="282F3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282F35"/>
                </a:solidFill>
              </a:rPr>
              <a:t>(</a:t>
            </a:r>
            <a:r>
              <a:rPr lang="ko-KR" altLang="en-US" sz="2000" dirty="0" smtClean="0">
                <a:solidFill>
                  <a:srgbClr val="282F35"/>
                </a:solidFill>
              </a:rPr>
              <a:t>기능</a:t>
            </a:r>
            <a:r>
              <a:rPr lang="en-US" altLang="ko-KR" sz="2000" dirty="0">
                <a:solidFill>
                  <a:srgbClr val="282F35"/>
                </a:solidFill>
              </a:rPr>
              <a:t> </a:t>
            </a:r>
            <a:r>
              <a:rPr lang="ko-KR" altLang="en-US" sz="2000" dirty="0" smtClean="0">
                <a:solidFill>
                  <a:srgbClr val="282F35"/>
                </a:solidFill>
              </a:rPr>
              <a:t>및 </a:t>
            </a:r>
            <a:r>
              <a:rPr lang="en-US" altLang="ko-KR" sz="2000" dirty="0" smtClean="0">
                <a:solidFill>
                  <a:srgbClr val="282F35"/>
                </a:solidFill>
              </a:rPr>
              <a:t>PPT</a:t>
            </a:r>
            <a:r>
              <a:rPr lang="ko-KR" altLang="en-US" sz="2000" dirty="0" smtClean="0">
                <a:solidFill>
                  <a:srgbClr val="282F35"/>
                </a:solidFill>
              </a:rPr>
              <a:t>수정</a:t>
            </a:r>
            <a:r>
              <a:rPr lang="en-US" altLang="ko-KR" sz="2000" dirty="0" smtClean="0">
                <a:solidFill>
                  <a:srgbClr val="282F35"/>
                </a:solidFill>
              </a:rPr>
              <a:t>)</a:t>
            </a:r>
            <a:endParaRPr lang="en-US" altLang="ko-KR" sz="2000" dirty="0">
              <a:solidFill>
                <a:srgbClr val="282F35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4126230" y="2503170"/>
            <a:ext cx="754380" cy="560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7330440" y="2503170"/>
            <a:ext cx="754380" cy="560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6251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개발 환경</a:t>
            </a:r>
            <a:endParaRPr lang="en-US" altLang="ko-KR" sz="4400" b="1" i="1" dirty="0" smtClean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646170" y="1725930"/>
            <a:ext cx="606933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>
              <a:defRPr/>
            </a:pPr>
            <a:r>
              <a:rPr lang="ko-KR" altLang="en-US" sz="2800" b="1" dirty="0" smtClean="0">
                <a:solidFill>
                  <a:srgbClr val="C00000"/>
                </a:solidFill>
                <a:latin typeface="Arial"/>
                <a:ea typeface="Arial"/>
              </a:rPr>
              <a:t>＊</a:t>
            </a:r>
            <a:r>
              <a:rPr lang="en-US" altLang="ko-KR" sz="2800" b="1" dirty="0" smtClean="0">
                <a:solidFill>
                  <a:srgbClr val="C00000"/>
                </a:solidFill>
                <a:latin typeface="Arial"/>
                <a:ea typeface="Arial"/>
              </a:rPr>
              <a:t>OS </a:t>
            </a:r>
            <a:r>
              <a:rPr lang="en-US" altLang="ko-KR" sz="2800" b="1" dirty="0">
                <a:solidFill>
                  <a:srgbClr val="C00000"/>
                </a:solidFill>
                <a:latin typeface="Arial"/>
                <a:ea typeface="Arial"/>
              </a:rPr>
              <a:t>Window 8.1 64 bit</a:t>
            </a:r>
          </a:p>
          <a:p>
            <a:pPr eaLnBrk="0">
              <a:defRPr/>
            </a:pPr>
            <a:endParaRPr lang="ko-KR" altLang="en-US" sz="2800" b="1" dirty="0">
              <a:solidFill>
                <a:srgbClr val="C00000"/>
              </a:solidFill>
              <a:latin typeface="Arial"/>
              <a:ea typeface="Arial"/>
            </a:endParaRPr>
          </a:p>
          <a:p>
            <a:pPr eaLnBrk="0">
              <a:defRPr/>
            </a:pPr>
            <a:r>
              <a:rPr lang="ko-KR" altLang="en-US" sz="2800" b="1" dirty="0" smtClean="0">
                <a:solidFill>
                  <a:srgbClr val="C00000"/>
                </a:solidFill>
                <a:latin typeface="Arial"/>
                <a:ea typeface="Arial"/>
              </a:rPr>
              <a:t>＊</a:t>
            </a:r>
            <a:r>
              <a:rPr lang="en-US" altLang="ko-KR" sz="2800" b="1" dirty="0" smtClean="0">
                <a:solidFill>
                  <a:srgbClr val="C00000"/>
                </a:solidFill>
                <a:latin typeface="Arial"/>
                <a:ea typeface="Arial"/>
              </a:rPr>
              <a:t>Oracle </a:t>
            </a:r>
            <a:r>
              <a:rPr lang="en-US" altLang="ko-KR" sz="2800" b="1" dirty="0">
                <a:solidFill>
                  <a:srgbClr val="C00000"/>
                </a:solidFill>
                <a:latin typeface="Arial"/>
                <a:ea typeface="Arial"/>
              </a:rPr>
              <a:t>11g 11.2.0 64bit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rial"/>
              <a:ea typeface="Arial"/>
            </a:endParaRPr>
          </a:p>
          <a:p>
            <a:endParaRPr lang="en-US" altLang="ko-KR" sz="2800" dirty="0" smtClean="0"/>
          </a:p>
          <a:p>
            <a:pPr eaLnBrk="0">
              <a:defRPr/>
            </a:pPr>
            <a:r>
              <a:rPr lang="ko-KR" altLang="en-US" sz="2800" b="1" dirty="0" smtClean="0">
                <a:solidFill>
                  <a:srgbClr val="C00000"/>
                </a:solidFill>
                <a:latin typeface="Arial"/>
                <a:ea typeface="Arial"/>
              </a:rPr>
              <a:t>＊</a:t>
            </a:r>
            <a:r>
              <a:rPr lang="en-US" altLang="ko-KR" sz="2800" b="1" dirty="0" smtClean="0">
                <a:solidFill>
                  <a:srgbClr val="C00000"/>
                </a:solidFill>
                <a:latin typeface="Arial"/>
                <a:ea typeface="Arial"/>
              </a:rPr>
              <a:t>Toad </a:t>
            </a:r>
            <a:r>
              <a:rPr lang="en-US" altLang="ko-KR" sz="2800" b="1" dirty="0">
                <a:solidFill>
                  <a:srgbClr val="C00000"/>
                </a:solidFill>
                <a:latin typeface="Arial"/>
                <a:ea typeface="Arial"/>
              </a:rPr>
              <a:t>for Oracle 12.8 64 bit</a:t>
            </a:r>
          </a:p>
          <a:p>
            <a:pPr eaLnBrk="0">
              <a:defRPr/>
            </a:pPr>
            <a:endParaRPr lang="ko-KR" altLang="en-US" sz="2800" b="1" dirty="0">
              <a:solidFill>
                <a:srgbClr val="C00000"/>
              </a:solidFill>
              <a:latin typeface="Arial"/>
              <a:ea typeface="Arial"/>
            </a:endParaRPr>
          </a:p>
          <a:p>
            <a:pPr eaLnBrk="0">
              <a:defRPr/>
            </a:pPr>
            <a:r>
              <a:rPr lang="ko-KR" altLang="en-US" sz="2800" b="1" dirty="0" smtClean="0">
                <a:solidFill>
                  <a:srgbClr val="C00000"/>
                </a:solidFill>
                <a:latin typeface="Arial"/>
                <a:ea typeface="Arial"/>
              </a:rPr>
              <a:t>＊</a:t>
            </a:r>
            <a:r>
              <a:rPr lang="en-US" altLang="ko-KR" sz="2800" b="1" dirty="0" smtClean="0">
                <a:solidFill>
                  <a:srgbClr val="C00000"/>
                </a:solidFill>
                <a:latin typeface="Arial"/>
                <a:ea typeface="Arial"/>
              </a:rPr>
              <a:t>NetBeans IDE </a:t>
            </a:r>
            <a:r>
              <a:rPr lang="en-US" altLang="ko-KR" sz="2800" b="1" dirty="0">
                <a:solidFill>
                  <a:srgbClr val="C00000"/>
                </a:solidFill>
                <a:latin typeface="Arial"/>
                <a:ea typeface="Arial"/>
              </a:rPr>
              <a:t>8.1 64bit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rial"/>
              <a:ea typeface="Arial"/>
            </a:endParaRPr>
          </a:p>
          <a:p>
            <a:endParaRPr lang="en-US" altLang="ko-KR" sz="2800" dirty="0" smtClean="0"/>
          </a:p>
          <a:p>
            <a:r>
              <a:rPr lang="ko-KR" altLang="en-US" sz="2800" b="1" dirty="0" smtClean="0">
                <a:solidFill>
                  <a:srgbClr val="C00000"/>
                </a:solidFill>
                <a:latin typeface="Arial"/>
                <a:ea typeface="Arial"/>
              </a:rPr>
              <a:t>＊</a:t>
            </a:r>
            <a:r>
              <a:rPr lang="en-US" altLang="ko-KR" sz="2800" b="1" dirty="0" smtClean="0">
                <a:solidFill>
                  <a:srgbClr val="C00000"/>
                </a:solidFill>
                <a:latin typeface="Arial"/>
                <a:ea typeface="Arial"/>
              </a:rPr>
              <a:t>Erwin </a:t>
            </a:r>
            <a:r>
              <a:rPr lang="en-US" altLang="ko-KR" sz="2800" b="1" dirty="0">
                <a:solidFill>
                  <a:srgbClr val="C00000"/>
                </a:solidFill>
                <a:latin typeface="Arial"/>
                <a:ea typeface="Arial"/>
              </a:rPr>
              <a:t>Data Modeler  9.6.00.4430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Arial"/>
              <a:ea typeface="Arial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6435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업무 분담</a:t>
            </a:r>
            <a:endParaRPr lang="en-US" altLang="ko-KR" sz="4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6" y="960517"/>
            <a:ext cx="11091526" cy="5628967"/>
            <a:chOff x="563446" y="960517"/>
            <a:chExt cx="11091526" cy="5628967"/>
          </a:xfrm>
        </p:grpSpPr>
        <p:sp>
          <p:nvSpPr>
            <p:cNvPr id="8" name="직사각형 7"/>
            <p:cNvSpPr/>
            <p:nvPr/>
          </p:nvSpPr>
          <p:spPr>
            <a:xfrm>
              <a:off x="563446" y="960517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7" name="Freeform 6"/>
          <p:cNvSpPr>
            <a:spLocks noEditPoints="1"/>
          </p:cNvSpPr>
          <p:nvPr/>
        </p:nvSpPr>
        <p:spPr bwMode="auto">
          <a:xfrm>
            <a:off x="5260155" y="2060116"/>
            <a:ext cx="5942458" cy="3055677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6810505" y="1567968"/>
            <a:ext cx="1213018" cy="1213018"/>
          </a:xfrm>
          <a:prstGeom prst="ellipse">
            <a:avLst/>
          </a:pr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3638057" y="1266013"/>
            <a:ext cx="317426" cy="5248698"/>
            <a:chOff x="2535931" y="535982"/>
            <a:chExt cx="360000" cy="5952660"/>
          </a:xfrm>
        </p:grpSpPr>
        <p:cxnSp>
          <p:nvCxnSpPr>
            <p:cNvPr id="80" name="직선 연결선 79"/>
            <p:cNvCxnSpPr/>
            <p:nvPr/>
          </p:nvCxnSpPr>
          <p:spPr>
            <a:xfrm>
              <a:off x="2715931" y="535982"/>
              <a:ext cx="373" cy="595266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타원 80"/>
            <p:cNvSpPr/>
            <p:nvPr/>
          </p:nvSpPr>
          <p:spPr>
            <a:xfrm>
              <a:off x="2535931" y="1111366"/>
              <a:ext cx="360000" cy="360000"/>
            </a:xfrm>
            <a:prstGeom prst="ellipse">
              <a:avLst/>
            </a:prstGeom>
            <a:solidFill>
              <a:srgbClr val="A5EE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2535931" y="4016699"/>
              <a:ext cx="360000" cy="360000"/>
            </a:xfrm>
            <a:prstGeom prst="ellipse">
              <a:avLst/>
            </a:prstGeom>
            <a:solidFill>
              <a:srgbClr val="01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83" name="타원 82"/>
            <p:cNvSpPr/>
            <p:nvPr/>
          </p:nvSpPr>
          <p:spPr>
            <a:xfrm>
              <a:off x="2535931" y="2626949"/>
              <a:ext cx="360000" cy="360000"/>
            </a:xfrm>
            <a:prstGeom prst="ellipse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2535931" y="5346461"/>
              <a:ext cx="360000" cy="360000"/>
            </a:xfrm>
            <a:prstGeom prst="ellipse">
              <a:avLst/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2625931" y="2078831"/>
              <a:ext cx="180000" cy="18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2661931" y="4856618"/>
              <a:ext cx="108000" cy="108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1158440" y="1014553"/>
            <a:ext cx="2384216" cy="1439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손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00B050"/>
                </a:solidFill>
                <a:latin typeface="+mn-ea"/>
              </a:rPr>
              <a:t>로그인</a:t>
            </a:r>
            <a:endParaRPr lang="en-US" altLang="ko-KR" sz="1200" dirty="0" smtClean="0">
              <a:solidFill>
                <a:srgbClr val="00B05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00B050"/>
                </a:solidFill>
                <a:latin typeface="+mn-ea"/>
              </a:rPr>
              <a:t>마이 페이지</a:t>
            </a:r>
            <a:endParaRPr lang="en-US" altLang="ko-KR" sz="1200" dirty="0" smtClean="0">
              <a:solidFill>
                <a:srgbClr val="00B05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00B050"/>
                </a:solidFill>
                <a:latin typeface="+mn-ea"/>
              </a:rPr>
              <a:t>예약확인</a:t>
            </a:r>
            <a:endParaRPr lang="en-US" altLang="ko-KR" sz="1200" dirty="0" smtClean="0">
              <a:solidFill>
                <a:srgbClr val="00B05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00B050"/>
                </a:solidFill>
                <a:latin typeface="+mn-ea"/>
              </a:rPr>
              <a:t>개인정보관리</a:t>
            </a:r>
            <a:endParaRPr lang="en-US" altLang="ko-KR" sz="1200" dirty="0" smtClean="0">
              <a:solidFill>
                <a:srgbClr val="00B05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00B050"/>
                </a:solidFill>
                <a:latin typeface="+mn-ea"/>
              </a:rPr>
              <a:t>회원탈</a:t>
            </a:r>
            <a:r>
              <a:rPr lang="ko-KR" altLang="en-US" sz="1200" dirty="0">
                <a:solidFill>
                  <a:srgbClr val="00B050"/>
                </a:solidFill>
                <a:latin typeface="+mn-ea"/>
              </a:rPr>
              <a:t>퇴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1158440" y="2846854"/>
            <a:ext cx="2384216" cy="966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박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6699"/>
                </a:solidFill>
                <a:latin typeface="+mn-ea"/>
              </a:rPr>
              <a:t>장소</a:t>
            </a:r>
            <a:r>
              <a:rPr lang="en-US" altLang="ko-KR" sz="1200" dirty="0" smtClean="0">
                <a:solidFill>
                  <a:srgbClr val="FF6699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FF6699"/>
                </a:solidFill>
                <a:latin typeface="+mn-ea"/>
              </a:rPr>
              <a:t>대</a:t>
            </a:r>
            <a:r>
              <a:rPr lang="ko-KR" altLang="en-US" sz="1200" dirty="0">
                <a:solidFill>
                  <a:srgbClr val="FF6699"/>
                </a:solidFill>
                <a:latin typeface="+mn-ea"/>
              </a:rPr>
              <a:t>여</a:t>
            </a:r>
            <a:r>
              <a:rPr lang="ko-KR" altLang="en-US" sz="1200" dirty="0" smtClean="0">
                <a:solidFill>
                  <a:srgbClr val="FF6699"/>
                </a:solidFill>
                <a:latin typeface="+mn-ea"/>
              </a:rPr>
              <a:t> 장소</a:t>
            </a:r>
            <a:r>
              <a:rPr lang="en-US" altLang="ko-KR" sz="1200" dirty="0" smtClean="0">
                <a:solidFill>
                  <a:srgbClr val="FF6699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rgbClr val="FF6699"/>
                </a:solidFill>
                <a:latin typeface="+mn-ea"/>
              </a:rPr>
              <a:t>반납장소</a:t>
            </a:r>
            <a:r>
              <a:rPr lang="en-US" altLang="ko-KR" sz="1200" dirty="0" smtClean="0">
                <a:solidFill>
                  <a:srgbClr val="FF6699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6699"/>
                </a:solidFill>
                <a:latin typeface="+mn-ea"/>
              </a:rPr>
              <a:t>시간</a:t>
            </a:r>
            <a:endParaRPr lang="en-US" altLang="ko-KR" sz="1200" dirty="0" smtClean="0">
              <a:solidFill>
                <a:srgbClr val="FF6699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6699"/>
                </a:solidFill>
                <a:latin typeface="+mn-ea"/>
              </a:rPr>
              <a:t>차종</a:t>
            </a:r>
            <a:endParaRPr lang="en-US" altLang="ko-KR" sz="1200" dirty="0" smtClean="0">
              <a:solidFill>
                <a:srgbClr val="FF6699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FF6699"/>
                </a:solidFill>
                <a:latin typeface="+mn-ea"/>
              </a:rPr>
              <a:t>결</a:t>
            </a:r>
            <a:r>
              <a:rPr lang="ko-KR" altLang="en-US" sz="1200" dirty="0">
                <a:solidFill>
                  <a:srgbClr val="FF6699"/>
                </a:solidFill>
                <a:latin typeface="+mn-ea"/>
              </a:rPr>
              <a:t>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1158440" y="4044807"/>
            <a:ext cx="2384216" cy="966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권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0070C0"/>
                </a:solidFill>
                <a:latin typeface="+mn-ea"/>
              </a:rPr>
              <a:t>반납</a:t>
            </a:r>
            <a:endParaRPr lang="en-US" altLang="ko-KR" sz="1200" dirty="0" smtClean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0070C0"/>
                </a:solidFill>
                <a:latin typeface="+mn-ea"/>
              </a:rPr>
              <a:t>연체비</a:t>
            </a:r>
            <a:r>
              <a:rPr lang="ko-KR" altLang="en-US" sz="1200" dirty="0">
                <a:solidFill>
                  <a:srgbClr val="0070C0"/>
                </a:solidFill>
                <a:latin typeface="+mn-ea"/>
              </a:rPr>
              <a:t>용</a:t>
            </a:r>
            <a:endParaRPr lang="en-US" altLang="ko-KR" sz="1200" dirty="0" smtClean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153918" y="5249033"/>
            <a:ext cx="2384216" cy="966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박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002060"/>
                </a:solidFill>
                <a:latin typeface="+mn-ea"/>
              </a:rPr>
              <a:t>장소설정</a:t>
            </a:r>
            <a:endParaRPr lang="en-US" altLang="ko-KR" sz="1200" dirty="0" smtClean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002060"/>
                </a:solidFill>
                <a:latin typeface="+mn-ea"/>
              </a:rPr>
              <a:t>차량등록</a:t>
            </a:r>
            <a:endParaRPr lang="en-US" altLang="ko-KR" sz="1200" dirty="0" smtClean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002060"/>
                </a:solidFill>
                <a:latin typeface="+mn-ea"/>
              </a:rPr>
              <a:t>차량관리</a:t>
            </a:r>
            <a:r>
              <a:rPr lang="en-US" altLang="ko-KR" sz="1200" dirty="0" smtClean="0">
                <a:solidFill>
                  <a:srgbClr val="00206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002060"/>
                </a:solidFill>
                <a:latin typeface="+mn-ea"/>
              </a:rPr>
              <a:t>상태</a:t>
            </a:r>
            <a:r>
              <a:rPr lang="en-US" altLang="ko-KR" sz="1200" dirty="0" smtClean="0">
                <a:solidFill>
                  <a:srgbClr val="002060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rgbClr val="002060"/>
                </a:solidFill>
                <a:latin typeface="+mn-ea"/>
              </a:rPr>
              <a:t>고객정</a:t>
            </a:r>
            <a:r>
              <a:rPr lang="ko-KR" altLang="en-US" sz="1200" dirty="0">
                <a:solidFill>
                  <a:srgbClr val="002060"/>
                </a:solidFill>
                <a:latin typeface="+mn-ea"/>
              </a:rPr>
              <a:t>보</a:t>
            </a: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76609" y="1734072"/>
            <a:ext cx="880809" cy="880809"/>
          </a:xfrm>
          <a:prstGeom prst="rect">
            <a:avLst/>
          </a:prstGeom>
        </p:spPr>
      </p:pic>
      <p:sp>
        <p:nvSpPr>
          <p:cNvPr id="94" name="타원 93"/>
          <p:cNvSpPr/>
          <p:nvPr/>
        </p:nvSpPr>
        <p:spPr>
          <a:xfrm>
            <a:off x="9763657" y="1808599"/>
            <a:ext cx="1213018" cy="1213018"/>
          </a:xfrm>
          <a:prstGeom prst="ellipse">
            <a:avLst/>
          </a:prstGeom>
          <a:solidFill>
            <a:srgbClr val="FF669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n-ea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9186987" y="4083618"/>
            <a:ext cx="1213018" cy="1213018"/>
          </a:xfrm>
          <a:prstGeom prst="ellipse">
            <a:avLst/>
          </a:prstGeom>
          <a:solidFill>
            <a:srgbClr val="00B0F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n-ea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6897708" y="3960319"/>
            <a:ext cx="1213018" cy="1213018"/>
          </a:xfrm>
          <a:prstGeom prst="ellipse">
            <a:avLst/>
          </a:prstGeom>
          <a:solidFill>
            <a:srgbClr val="1F242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99781" y="4296413"/>
            <a:ext cx="787427" cy="78742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57630" y="2002572"/>
            <a:ext cx="825071" cy="825071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94266" y="4156877"/>
            <a:ext cx="819901" cy="819901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6387058" y="2849661"/>
            <a:ext cx="21168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282F35"/>
                </a:solidFill>
                <a:latin typeface="+mn-ea"/>
              </a:rPr>
              <a:t>손 </a:t>
            </a:r>
            <a:r>
              <a:rPr lang="en-US" altLang="ko-KR" sz="2000" b="1" dirty="0" smtClean="0">
                <a:solidFill>
                  <a:srgbClr val="282F35"/>
                </a:solidFill>
                <a:latin typeface="+mn-ea"/>
              </a:rPr>
              <a:t>- </a:t>
            </a:r>
            <a:r>
              <a:rPr lang="ko-KR" altLang="en-US" sz="2000" b="1" dirty="0" smtClean="0">
                <a:solidFill>
                  <a:srgbClr val="282F35"/>
                </a:solidFill>
                <a:latin typeface="+mn-ea"/>
              </a:rPr>
              <a:t>로그인</a:t>
            </a:r>
            <a:endParaRPr lang="en-US" altLang="ko-KR" sz="2000" b="1" dirty="0">
              <a:solidFill>
                <a:srgbClr val="282F35"/>
              </a:solidFill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9477371" y="3080785"/>
            <a:ext cx="17855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282F35"/>
                </a:solidFill>
                <a:latin typeface="+mn-ea"/>
              </a:rPr>
              <a:t>박 </a:t>
            </a:r>
            <a:r>
              <a:rPr lang="en-US" altLang="ko-KR" sz="2000" b="1" dirty="0" smtClean="0">
                <a:solidFill>
                  <a:srgbClr val="282F35"/>
                </a:solidFill>
                <a:latin typeface="+mn-ea"/>
              </a:rPr>
              <a:t>- </a:t>
            </a:r>
            <a:r>
              <a:rPr lang="ko-KR" altLang="en-US" sz="2000" b="1" dirty="0" smtClean="0">
                <a:solidFill>
                  <a:srgbClr val="282F35"/>
                </a:solidFill>
                <a:latin typeface="+mn-ea"/>
              </a:rPr>
              <a:t>예약</a:t>
            </a:r>
            <a:endParaRPr lang="en-US" altLang="ko-KR" sz="2000" b="1" dirty="0">
              <a:solidFill>
                <a:srgbClr val="282F35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6508552" y="5236591"/>
            <a:ext cx="20296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282F35"/>
                </a:solidFill>
                <a:latin typeface="+mn-ea"/>
              </a:rPr>
              <a:t>박 </a:t>
            </a:r>
            <a:r>
              <a:rPr lang="en-US" altLang="ko-KR" sz="2000" b="1" dirty="0" smtClean="0">
                <a:solidFill>
                  <a:srgbClr val="282F35"/>
                </a:solidFill>
                <a:latin typeface="+mn-ea"/>
              </a:rPr>
              <a:t>- </a:t>
            </a:r>
            <a:r>
              <a:rPr lang="ko-KR" altLang="en-US" sz="2000" b="1" dirty="0" smtClean="0">
                <a:solidFill>
                  <a:srgbClr val="282F35"/>
                </a:solidFill>
                <a:latin typeface="+mn-ea"/>
              </a:rPr>
              <a:t>관리자</a:t>
            </a:r>
            <a:endParaRPr lang="en-US" altLang="ko-KR" sz="2000" b="1" dirty="0">
              <a:solidFill>
                <a:srgbClr val="282F35"/>
              </a:solidFill>
              <a:latin typeface="+mn-ea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8618220" y="2174477"/>
            <a:ext cx="457200" cy="5312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 rot="10800000">
            <a:off x="8412480" y="4349598"/>
            <a:ext cx="457200" cy="5312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 rot="7336814">
            <a:off x="10400005" y="3694677"/>
            <a:ext cx="457200" cy="5312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992677" y="5439024"/>
            <a:ext cx="1788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282F35"/>
                </a:solidFill>
                <a:latin typeface="+mn-ea"/>
              </a:rPr>
              <a:t>권 </a:t>
            </a:r>
            <a:r>
              <a:rPr lang="en-US" altLang="ko-KR" sz="2000" b="1" dirty="0" smtClean="0">
                <a:solidFill>
                  <a:srgbClr val="282F35"/>
                </a:solidFill>
                <a:latin typeface="+mn-ea"/>
              </a:rPr>
              <a:t>- </a:t>
            </a:r>
            <a:r>
              <a:rPr lang="ko-KR" altLang="en-US" sz="2000" b="1" dirty="0" smtClean="0">
                <a:solidFill>
                  <a:srgbClr val="282F35"/>
                </a:solidFill>
                <a:latin typeface="+mn-ea"/>
              </a:rPr>
              <a:t>반납</a:t>
            </a:r>
            <a:endParaRPr lang="en-US" altLang="ko-KR" sz="2000" b="1" dirty="0">
              <a:solidFill>
                <a:srgbClr val="282F35"/>
              </a:solidFill>
              <a:latin typeface="+mn-ea"/>
            </a:endParaRP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398893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주요 클래스 설명 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-  </a:t>
            </a:r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손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로그인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5276314"/>
              </p:ext>
            </p:extLst>
          </p:nvPr>
        </p:nvGraphicFramePr>
        <p:xfrm>
          <a:off x="794258" y="1313722"/>
          <a:ext cx="10629900" cy="4881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580"/>
                <a:gridCol w="8275320"/>
              </a:tblGrid>
              <a:tr h="534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클래스명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7337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LoginFrame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사용자 입력 값을 받아와 유효성검사를 마친 뒤 </a:t>
                      </a:r>
                      <a:r>
                        <a:rPr lang="en-US" altLang="ko-KR" sz="1600" dirty="0" smtClean="0"/>
                        <a:t>DB</a:t>
                      </a:r>
                      <a:r>
                        <a:rPr lang="ko-KR" altLang="en-US" sz="1600" dirty="0" smtClean="0"/>
                        <a:t>작업을 해서 결과처리를 통해 조건이 다 맞을 경우 </a:t>
                      </a:r>
                      <a:r>
                        <a:rPr lang="ko-KR" altLang="en-US" sz="1600" dirty="0" err="1" smtClean="0"/>
                        <a:t>로그인을</a:t>
                      </a:r>
                      <a:r>
                        <a:rPr lang="ko-KR" altLang="en-US" sz="1600" dirty="0" smtClean="0"/>
                        <a:t> 시킨다</a:t>
                      </a:r>
                      <a:endParaRPr lang="ko-KR" altLang="en-US" sz="1600" dirty="0"/>
                    </a:p>
                  </a:txBody>
                  <a:tcPr/>
                </a:tc>
              </a:tr>
              <a:tr h="5823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MypageMain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페이지 상단에 저장해 놓은 이름을 띄우고 하단에는 예약내용을 보여준다 </a:t>
                      </a:r>
                      <a:endParaRPr lang="ko-KR" altLang="en-US" dirty="0"/>
                    </a:p>
                  </a:txBody>
                  <a:tcPr/>
                </a:tc>
              </a:tr>
              <a:tr h="5629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RentCheck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차량이미지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번호판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빌린 시간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셰어링</a:t>
                      </a:r>
                      <a:r>
                        <a:rPr lang="ko-KR" altLang="en-US" dirty="0" smtClean="0"/>
                        <a:t> 존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금액을 보여준다 </a:t>
                      </a:r>
                      <a:endParaRPr lang="ko-KR" altLang="en-US" dirty="0"/>
                    </a:p>
                  </a:txBody>
                  <a:tcPr/>
                </a:tc>
              </a:tr>
              <a:tr h="8457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InformationManager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각 항목에 개인정보를 꺼내온 뒤 우편번호를 입력 입력할 클래스를 호출해서 수정 값들을 알맞게 넣으면 수정되고 아니면 수정이 안 된다 </a:t>
                      </a:r>
                      <a:endParaRPr lang="ko-KR" altLang="en-US" dirty="0"/>
                    </a:p>
                  </a:txBody>
                  <a:tcPr/>
                </a:tc>
              </a:tr>
              <a:tr h="811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PasswordChange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저장되어 있는 비밀번호와 일치하면 변경이 되고 아니면 변경 안 된다는 메시지를 띄운다</a:t>
                      </a:r>
                      <a:endParaRPr lang="ko-KR" altLang="en-US" dirty="0"/>
                    </a:p>
                  </a:txBody>
                  <a:tcPr/>
                </a:tc>
              </a:tr>
              <a:tr h="811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DeleteMember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탈퇴사유를 선택하고 아이디와 비밀번호가 일치하면 탈퇴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둘 중에 하나라도 틀리면 탈퇴가 되지 않는다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40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0966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>
                <a:solidFill>
                  <a:prstClr val="white"/>
                </a:solidFill>
                <a:cs typeface="Aharoni" panose="02010803020104030203" pitchFamily="2" charset="-79"/>
              </a:rPr>
              <a:t>주요 클래스 설명 </a:t>
            </a:r>
            <a:r>
              <a:rPr lang="en-US" altLang="ko-KR" sz="4400" b="1" i="1" dirty="0">
                <a:solidFill>
                  <a:prstClr val="white"/>
                </a:solidFill>
                <a:cs typeface="Aharoni" panose="02010803020104030203" pitchFamily="2" charset="-79"/>
              </a:rPr>
              <a:t>-  </a:t>
            </a:r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손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로그인</a:t>
            </a:r>
            <a:r>
              <a:rPr lang="en-US" altLang="ko-KR" sz="4400" b="1" i="1" dirty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94295269"/>
              </p:ext>
            </p:extLst>
          </p:nvPr>
        </p:nvGraphicFramePr>
        <p:xfrm>
          <a:off x="977295" y="1381037"/>
          <a:ext cx="10261383" cy="4877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951"/>
                <a:gridCol w="7988432"/>
              </a:tblGrid>
              <a:tr h="558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클래스명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1079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MemberFrame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회원 </a:t>
                      </a:r>
                      <a:r>
                        <a:rPr lang="ko-KR" altLang="en-US" dirty="0" err="1" smtClean="0"/>
                        <a:t>가입시</a:t>
                      </a:r>
                      <a:r>
                        <a:rPr lang="ko-KR" altLang="en-US" dirty="0" smtClean="0"/>
                        <a:t> 사용할 클래스</a:t>
                      </a:r>
                      <a:endParaRPr lang="ko-KR" altLang="en-US" dirty="0"/>
                    </a:p>
                  </a:txBody>
                  <a:tcPr/>
                </a:tc>
              </a:tr>
              <a:tr h="10795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Subid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회원가입 </a:t>
                      </a:r>
                      <a:r>
                        <a:rPr lang="ko-KR" altLang="en-US" dirty="0" err="1" smtClean="0"/>
                        <a:t>할때</a:t>
                      </a:r>
                      <a:r>
                        <a:rPr lang="ko-KR" altLang="en-US" dirty="0" smtClean="0"/>
                        <a:t> 등록된 아이디인지 판별하는 클래스</a:t>
                      </a:r>
                      <a:endParaRPr lang="ko-KR" altLang="en-US" dirty="0"/>
                    </a:p>
                  </a:txBody>
                  <a:tcPr/>
                </a:tc>
              </a:tr>
              <a:tr h="1079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SubZipcode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회원가입이나 개인정보수정을 할 때 사용하는 우편번호 검색을 하는 </a:t>
                      </a:r>
                      <a:r>
                        <a:rPr lang="ko-KR" altLang="en-US" dirty="0" err="1" smtClean="0"/>
                        <a:t>클랙스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</a:tr>
              <a:tr h="10795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MemberService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/>
                        <a:t>로그인이</a:t>
                      </a:r>
                      <a:r>
                        <a:rPr lang="ko-KR" altLang="en-US" dirty="0" smtClean="0"/>
                        <a:t> 된 경우 아이디와 이름을 저장하는 클래스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81444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0237" y="184546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>
                <a:solidFill>
                  <a:prstClr val="white"/>
                </a:solidFill>
                <a:cs typeface="Aharoni" panose="02010803020104030203" pitchFamily="2" charset="-79"/>
              </a:rPr>
              <a:t>주요 클래스 </a:t>
            </a:r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설명</a:t>
            </a:r>
            <a:r>
              <a:rPr lang="en-US" altLang="ko-KR" sz="4400" b="1" i="1" dirty="0">
                <a:solidFill>
                  <a:prstClr val="white"/>
                </a:solidFill>
                <a:cs typeface="Aharoni" panose="02010803020104030203" pitchFamily="2" charset="-79"/>
              </a:rPr>
              <a:t> 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박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예약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50237" y="951963"/>
            <a:ext cx="11091526" cy="569080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89437CD6-547D-4CE1-9075-428F59D25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22092765"/>
              </p:ext>
            </p:extLst>
          </p:nvPr>
        </p:nvGraphicFramePr>
        <p:xfrm>
          <a:off x="1040131" y="1476001"/>
          <a:ext cx="10125110" cy="4830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032">
                  <a:extLst>
                    <a:ext uri="{9D8B030D-6E8A-4147-A177-3AD203B41FA5}">
                      <a16:colId xmlns:a16="http://schemas.microsoft.com/office/drawing/2014/main" xmlns="" val="3999388893"/>
                    </a:ext>
                  </a:extLst>
                </a:gridCol>
                <a:gridCol w="7187078">
                  <a:extLst>
                    <a:ext uri="{9D8B030D-6E8A-4147-A177-3AD203B41FA5}">
                      <a16:colId xmlns:a16="http://schemas.microsoft.com/office/drawing/2014/main" xmlns="" val="3768535792"/>
                    </a:ext>
                  </a:extLst>
                </a:gridCol>
              </a:tblGrid>
              <a:tr h="5927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8340902"/>
                  </a:ext>
                </a:extLst>
              </a:tr>
              <a:tr h="8018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Reservation 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예약시간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반납시간 예약장소에 맞는 차량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차량옵션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차량이미지</a:t>
                      </a:r>
                      <a:r>
                        <a:rPr lang="ko-KR" altLang="en-US" dirty="0"/>
                        <a:t> 를 불러오는 기능을 가지고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3702692"/>
                  </a:ext>
                </a:extLst>
              </a:tr>
              <a:tr h="8018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FirstZoneManager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사용자에게 </a:t>
                      </a:r>
                      <a:r>
                        <a:rPr lang="ko-KR" altLang="en-US" dirty="0" err="1"/>
                        <a:t>입력값을</a:t>
                      </a:r>
                      <a:r>
                        <a:rPr lang="ko-KR" altLang="en-US" dirty="0"/>
                        <a:t> 받아 그에 맞는 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 algn="ctr" latinLnBrk="1"/>
                      <a:r>
                        <a:rPr lang="ko-KR" altLang="en-US" dirty="0"/>
                        <a:t>예약 장소를 테이블에 세팅하는 기능을 가지고 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39034716"/>
                  </a:ext>
                </a:extLst>
              </a:tr>
              <a:tr h="11454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ExpZoneManager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사용자에게 </a:t>
                      </a:r>
                      <a:r>
                        <a:rPr lang="ko-KR" altLang="en-US" dirty="0" err="1"/>
                        <a:t>입력값을</a:t>
                      </a:r>
                      <a:r>
                        <a:rPr lang="ko-KR" altLang="en-US" dirty="0"/>
                        <a:t> 받아 그에 맞는 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반납 장소를 테이블에 세팅하는 기능을 가지고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  <a:p>
                      <a:pPr algn="ctr"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7309231"/>
                  </a:ext>
                </a:extLst>
              </a:tr>
              <a:tr h="14890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PaymentMain</a:t>
                      </a:r>
                      <a:endParaRPr lang="ko-KR" altLang="en-US" dirty="0"/>
                    </a:p>
                  </a:txBody>
                  <a:tcPr marT="36000" marB="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선택한 차량의 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차량번호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예약시간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반납시간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이용요금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latinLnBrk="1"/>
                      <a:r>
                        <a:rPr lang="ko-KR" altLang="en-US" dirty="0"/>
                        <a:t>결제방법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은행선택 예약장소와 반납장소 지도를 띄우는 기능을 가지고 있고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결제 버튼을 누르면 예약</a:t>
                      </a:r>
                      <a:r>
                        <a:rPr lang="en-US" altLang="ko-KR" dirty="0"/>
                        <a:t>Table</a:t>
                      </a:r>
                      <a:r>
                        <a:rPr lang="ko-KR" altLang="en-US" dirty="0"/>
                        <a:t>에 </a:t>
                      </a:r>
                      <a:r>
                        <a:rPr lang="en-US" altLang="ko-KR" dirty="0"/>
                        <a:t>insert</a:t>
                      </a:r>
                      <a:r>
                        <a:rPr lang="ko-KR" altLang="en-US" dirty="0"/>
                        <a:t>하게 </a:t>
                      </a:r>
                      <a:r>
                        <a:rPr lang="ko-KR" altLang="en-US" dirty="0" smtClean="0"/>
                        <a:t>된다</a:t>
                      </a:r>
                      <a:r>
                        <a:rPr lang="en-US" altLang="ko-KR" dirty="0" smtClean="0"/>
                        <a:t>.</a:t>
                      </a:r>
                      <a:endParaRPr lang="en-US" altLang="ko-KR" dirty="0"/>
                    </a:p>
                  </a:txBody>
                  <a:tcPr marT="36000" marB="0"/>
                </a:tc>
                <a:extLst>
                  <a:ext uri="{0D108BD9-81ED-4DB2-BD59-A6C34878D82A}">
                    <a16:rowId xmlns:a16="http://schemas.microsoft.com/office/drawing/2014/main" xmlns="" val="690132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4059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0237" y="120906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>
                <a:solidFill>
                  <a:prstClr val="white"/>
                </a:solidFill>
                <a:cs typeface="Aharoni" panose="02010803020104030203" pitchFamily="2" charset="-79"/>
              </a:rPr>
              <a:t>주요 클래스 설명 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권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반납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50237" y="917326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89437CD6-547D-4CE1-9075-428F59D25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99849337"/>
              </p:ext>
            </p:extLst>
          </p:nvPr>
        </p:nvGraphicFramePr>
        <p:xfrm>
          <a:off x="1651246" y="1262358"/>
          <a:ext cx="9206143" cy="2812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1372">
                  <a:extLst>
                    <a:ext uri="{9D8B030D-6E8A-4147-A177-3AD203B41FA5}">
                      <a16:colId xmlns="" xmlns:a16="http://schemas.microsoft.com/office/drawing/2014/main" val="3999388893"/>
                    </a:ext>
                  </a:extLst>
                </a:gridCol>
                <a:gridCol w="6534771">
                  <a:extLst>
                    <a:ext uri="{9D8B030D-6E8A-4147-A177-3AD203B41FA5}">
                      <a16:colId xmlns="" xmlns:a16="http://schemas.microsoft.com/office/drawing/2014/main" val="3768535792"/>
                    </a:ext>
                  </a:extLst>
                </a:gridCol>
              </a:tblGrid>
              <a:tr h="6635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/>
                        <a:t>클래스명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dirty="0" smtClean="0"/>
                        <a:t>설 명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8340902"/>
                  </a:ext>
                </a:extLst>
              </a:tr>
              <a:tr h="6042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3600" dirty="0" err="1" smtClean="0"/>
                        <a:t>ReturnMain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dirty="0" smtClean="0"/>
                        <a:t>로그인 된 회원의 예약 정보를 가져와서</a:t>
                      </a:r>
                      <a:endParaRPr lang="en-US" altLang="ko-KR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예약번호와 반납위치 확인 및 연체요금을 계산한다</a:t>
                      </a:r>
                      <a:r>
                        <a:rPr lang="en-US" altLang="ko-KR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반납 예정시간보다 늦게 반납하는 경우 추가요금 계산하여</a:t>
                      </a: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연체요금을 부가시킨다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 smtClean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03702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0282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주요 클래스 설명 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-  </a:t>
            </a:r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박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관리자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77124178"/>
              </p:ext>
            </p:extLst>
          </p:nvPr>
        </p:nvGraphicFramePr>
        <p:xfrm>
          <a:off x="921884" y="1219946"/>
          <a:ext cx="10420531" cy="511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8204"/>
                <a:gridCol w="8112327"/>
              </a:tblGrid>
              <a:tr h="426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클래스명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426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ContentPane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카드레이아웃을 이용해서 바뀔 패널들이 위치할 공간</a:t>
                      </a:r>
                      <a:endParaRPr lang="ko-KR" altLang="en-US" dirty="0"/>
                    </a:p>
                  </a:txBody>
                  <a:tcPr/>
                </a:tc>
              </a:tr>
              <a:tr h="4265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MenuPane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슬라이딩 메뉴</a:t>
                      </a:r>
                      <a:endParaRPr lang="ko-KR" altLang="en-US" dirty="0"/>
                    </a:p>
                  </a:txBody>
                  <a:tcPr/>
                </a:tc>
              </a:tr>
              <a:tr h="426516"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CarListPane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등록차량 검색 화면</a:t>
                      </a:r>
                      <a:endParaRPr lang="ko-KR" altLang="en-US" dirty="0"/>
                    </a:p>
                  </a:txBody>
                  <a:tcPr/>
                </a:tc>
              </a:tr>
              <a:tr h="426516"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CarInfoPane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차량 상세 정보 화면</a:t>
                      </a:r>
                      <a:endParaRPr lang="ko-KR" altLang="en-US" dirty="0"/>
                    </a:p>
                  </a:txBody>
                  <a:tcPr/>
                </a:tc>
              </a:tr>
              <a:tr h="426516"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EmailPane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이메일</a:t>
                      </a:r>
                      <a:r>
                        <a:rPr lang="ko-KR" altLang="en-US" dirty="0" smtClean="0"/>
                        <a:t> 발송 화면</a:t>
                      </a:r>
                      <a:endParaRPr lang="ko-KR" altLang="en-US" dirty="0"/>
                    </a:p>
                  </a:txBody>
                  <a:tcPr/>
                </a:tc>
              </a:tr>
              <a:tr h="426516"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FindAddrPane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전국의 </a:t>
                      </a:r>
                      <a:r>
                        <a:rPr lang="ko-KR" altLang="en-US" dirty="0" err="1" smtClean="0"/>
                        <a:t>도로명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지번 주소 검색 화면</a:t>
                      </a:r>
                      <a:endParaRPr lang="ko-KR" altLang="en-US" dirty="0"/>
                    </a:p>
                  </a:txBody>
                  <a:tcPr/>
                </a:tc>
              </a:tr>
              <a:tr h="426516"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MemInfoPane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회원 상세 정보 화면</a:t>
                      </a:r>
                      <a:endParaRPr lang="ko-KR" altLang="en-US" dirty="0"/>
                    </a:p>
                  </a:txBody>
                  <a:tcPr/>
                </a:tc>
              </a:tr>
              <a:tr h="426516"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MemMgrPane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회원 검색 화면</a:t>
                      </a:r>
                      <a:endParaRPr lang="ko-KR" altLang="en-US" dirty="0"/>
                    </a:p>
                  </a:txBody>
                  <a:tcPr/>
                </a:tc>
              </a:tr>
              <a:tr h="426516"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RegCarStep1Pane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차량 등록 화면 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단계</a:t>
                      </a:r>
                      <a:endParaRPr lang="ko-KR" altLang="en-US" dirty="0"/>
                    </a:p>
                  </a:txBody>
                  <a:tcPr/>
                </a:tc>
              </a:tr>
              <a:tr h="426516"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RegCarStep2Pane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차량 등록 화면 </a:t>
                      </a:r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단계</a:t>
                      </a:r>
                      <a:endParaRPr lang="ko-KR" altLang="en-US" dirty="0"/>
                    </a:p>
                  </a:txBody>
                  <a:tcPr/>
                </a:tc>
              </a:tr>
              <a:tr h="426516"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RegCarStep3Pane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차량 등록 화면 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단계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42580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주요 클래스 설명 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-  </a:t>
            </a:r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박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관리자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79463304"/>
              </p:ext>
            </p:extLst>
          </p:nvPr>
        </p:nvGraphicFramePr>
        <p:xfrm>
          <a:off x="948689" y="1169369"/>
          <a:ext cx="10382295" cy="5254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734"/>
                <a:gridCol w="8082561"/>
              </a:tblGrid>
              <a:tr h="525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클래스명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525429"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ModelChooserPane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차량등록 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단계에서 사용할 차종등록 화면</a:t>
                      </a:r>
                      <a:endParaRPr lang="ko-KR" altLang="en-US" dirty="0"/>
                    </a:p>
                  </a:txBody>
                  <a:tcPr/>
                </a:tc>
              </a:tr>
              <a:tr h="525429"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RegzonePane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셰어링존</a:t>
                      </a:r>
                      <a:r>
                        <a:rPr lang="ko-KR" altLang="en-US" dirty="0" smtClean="0"/>
                        <a:t> 등록 화면</a:t>
                      </a:r>
                      <a:endParaRPr lang="ko-KR" altLang="en-US" dirty="0"/>
                    </a:p>
                  </a:txBody>
                  <a:tcPr/>
                </a:tc>
              </a:tr>
              <a:tr h="525429"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ZoneInfoPane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셰어링존</a:t>
                      </a:r>
                      <a:r>
                        <a:rPr lang="ko-KR" altLang="en-US" dirty="0" smtClean="0"/>
                        <a:t> 상세 정보 화면</a:t>
                      </a:r>
                      <a:endParaRPr lang="ko-KR" altLang="en-US" dirty="0"/>
                    </a:p>
                  </a:txBody>
                  <a:tcPr/>
                </a:tc>
              </a:tr>
              <a:tr h="525429"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ZoneMgrPane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셰어링존</a:t>
                      </a:r>
                      <a:r>
                        <a:rPr lang="ko-KR" altLang="en-US" dirty="0" smtClean="0"/>
                        <a:t> 검색 화면</a:t>
                      </a:r>
                      <a:endParaRPr lang="ko-KR" altLang="en-US" dirty="0"/>
                    </a:p>
                  </a:txBody>
                  <a:tcPr/>
                </a:tc>
              </a:tr>
              <a:tr h="525429"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AddressFinder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새 우편번호 정보 조회 결과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지번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도로명</a:t>
                      </a:r>
                      <a:r>
                        <a:rPr lang="ko-KR" altLang="en-US" dirty="0" smtClean="0"/>
                        <a:t> 주소포함</a:t>
                      </a:r>
                      <a:r>
                        <a:rPr lang="en-US" altLang="ko-KR" dirty="0" smtClean="0"/>
                        <a:t>)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xml </a:t>
                      </a:r>
                      <a:r>
                        <a:rPr lang="ko-KR" altLang="en-US" dirty="0" err="1" smtClean="0"/>
                        <a:t>파싱</a:t>
                      </a:r>
                      <a:endParaRPr lang="ko-KR" altLang="en-US" dirty="0"/>
                    </a:p>
                  </a:txBody>
                  <a:tcPr/>
                </a:tc>
              </a:tr>
              <a:tr h="525429"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MailSender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메일을 발송하는 기능</a:t>
                      </a:r>
                      <a:endParaRPr lang="ko-KR" altLang="en-US" dirty="0"/>
                    </a:p>
                  </a:txBody>
                  <a:tcPr/>
                </a:tc>
              </a:tr>
              <a:tr h="525429"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MapMaker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 smtClean="0"/>
                        <a:t>구글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맵을</a:t>
                      </a:r>
                      <a:r>
                        <a:rPr lang="ko-KR" altLang="en-US" dirty="0" smtClean="0"/>
                        <a:t> 이용해 </a:t>
                      </a:r>
                      <a:r>
                        <a:rPr lang="en-US" altLang="ko-KR" dirty="0" smtClean="0"/>
                        <a:t>static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맵을</a:t>
                      </a:r>
                      <a:r>
                        <a:rPr lang="ko-KR" altLang="en-US" baseline="0" dirty="0" smtClean="0"/>
                        <a:t> 이미지 아이콘으로 만드는 기능</a:t>
                      </a:r>
                      <a:endParaRPr lang="ko-KR" altLang="en-US" dirty="0"/>
                    </a:p>
                  </a:txBody>
                  <a:tcPr/>
                </a:tc>
              </a:tr>
              <a:tr h="525429"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ToastMessage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사용자에게 보여줄 메시지 다이얼 로그</a:t>
                      </a:r>
                      <a:endParaRPr lang="ko-KR" altLang="en-US" dirty="0"/>
                    </a:p>
                  </a:txBody>
                  <a:tcPr/>
                </a:tc>
              </a:tr>
              <a:tr h="525429">
                <a:tc>
                  <a:txBody>
                    <a:bodyPr/>
                    <a:lstStyle/>
                    <a:p>
                      <a:r>
                        <a:rPr lang="en-US" altLang="ko-KR" dirty="0" err="1" smtClean="0"/>
                        <a:t>WrapLayout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에 입력된 수만큼 동적으로 컴포넌트 생성 후 배치하기 위한 레이아웃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37190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목차</a:t>
            </a:r>
            <a:endParaRPr lang="en-US" altLang="ko-KR" sz="4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966210" y="993971"/>
            <a:ext cx="39433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4000" dirty="0" smtClean="0"/>
              <a:t>프로젝트 설명</a:t>
            </a:r>
            <a:endParaRPr lang="en-US" altLang="ko-KR" sz="4000" dirty="0" smtClean="0"/>
          </a:p>
          <a:p>
            <a:pPr marL="342900" indent="-342900">
              <a:buAutoNum type="arabicPeriod"/>
            </a:pPr>
            <a:r>
              <a:rPr lang="ko-KR" altLang="en-US" sz="4000" dirty="0" smtClean="0"/>
              <a:t>벤치 </a:t>
            </a:r>
            <a:r>
              <a:rPr lang="ko-KR" altLang="en-US" sz="4000" dirty="0" err="1" smtClean="0"/>
              <a:t>마킹</a:t>
            </a:r>
            <a:endParaRPr lang="en-US" altLang="ko-KR" sz="4000" dirty="0" smtClean="0"/>
          </a:p>
          <a:p>
            <a:pPr marL="342900" indent="-342900">
              <a:buAutoNum type="arabicPeriod"/>
            </a:pPr>
            <a:r>
              <a:rPr lang="ko-KR" altLang="en-US" sz="4000" dirty="0" smtClean="0"/>
              <a:t>제작 일정</a:t>
            </a:r>
            <a:endParaRPr lang="en-US" altLang="ko-KR" sz="4000" dirty="0" smtClean="0"/>
          </a:p>
          <a:p>
            <a:pPr marL="342900" indent="-342900">
              <a:buAutoNum type="arabicPeriod"/>
            </a:pPr>
            <a:r>
              <a:rPr lang="ko-KR" altLang="en-US" sz="4000" dirty="0" smtClean="0"/>
              <a:t>개발 환경</a:t>
            </a:r>
            <a:endParaRPr lang="en-US" altLang="ko-KR" sz="4000" dirty="0" smtClean="0"/>
          </a:p>
          <a:p>
            <a:pPr marL="342900" indent="-342900">
              <a:buAutoNum type="arabicPeriod"/>
            </a:pPr>
            <a:r>
              <a:rPr lang="ko-KR" altLang="en-US" sz="4000" dirty="0" smtClean="0"/>
              <a:t>업무 분담</a:t>
            </a:r>
            <a:endParaRPr lang="en-US" altLang="ko-KR" sz="4000" dirty="0" smtClean="0"/>
          </a:p>
          <a:p>
            <a:pPr marL="342900" indent="-342900">
              <a:buAutoNum type="arabicPeriod"/>
            </a:pPr>
            <a:r>
              <a:rPr lang="ko-KR" altLang="en-US" sz="4000" dirty="0" smtClean="0"/>
              <a:t>메뉴 구성</a:t>
            </a:r>
            <a:endParaRPr lang="en-US" altLang="ko-KR" sz="4000" dirty="0" smtClean="0"/>
          </a:p>
          <a:p>
            <a:pPr marL="342900" indent="-342900">
              <a:buAutoNum type="arabicPeriod"/>
            </a:pPr>
            <a:r>
              <a:rPr lang="en-US" altLang="ko-KR" sz="4000" dirty="0" smtClean="0"/>
              <a:t>DB </a:t>
            </a:r>
            <a:r>
              <a:rPr lang="ko-KR" altLang="en-US" sz="4000" dirty="0" smtClean="0"/>
              <a:t>설계</a:t>
            </a:r>
            <a:endParaRPr lang="en-US" altLang="ko-KR" sz="4000" dirty="0" smtClean="0"/>
          </a:p>
          <a:p>
            <a:pPr marL="342900" indent="-342900">
              <a:buAutoNum type="arabicPeriod"/>
            </a:pPr>
            <a:r>
              <a:rPr lang="ko-KR" altLang="en-US" sz="4000" dirty="0" smtClean="0"/>
              <a:t>스토리보드</a:t>
            </a:r>
            <a:endParaRPr lang="en-US" altLang="ko-KR" sz="4000" dirty="0" smtClean="0"/>
          </a:p>
          <a:p>
            <a:pPr marL="342900" indent="-342900">
              <a:buAutoNum type="arabicPeriod"/>
            </a:pPr>
            <a:r>
              <a:rPr lang="ko-KR" altLang="en-US" sz="4000" dirty="0" smtClean="0"/>
              <a:t>클래스 설명</a:t>
            </a:r>
            <a:endParaRPr lang="en-US" altLang="ko-KR" sz="4000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7212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메뉴 구성</a:t>
            </a:r>
            <a:endParaRPr lang="en-US" altLang="ko-KR" sz="4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21" name="차트 20"/>
          <p:cNvGraphicFramePr/>
          <p:nvPr>
            <p:extLst>
              <p:ext uri="{D42A27DB-BD31-4B8C-83A1-F6EECF244321}">
                <p14:modId xmlns:p14="http://schemas.microsoft.com/office/powerpoint/2010/main" xmlns="" val="3458477581"/>
              </p:ext>
            </p:extLst>
          </p:nvPr>
        </p:nvGraphicFramePr>
        <p:xfrm>
          <a:off x="993101" y="3665507"/>
          <a:ext cx="3061140" cy="2040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타원 23"/>
          <p:cNvSpPr/>
          <p:nvPr/>
        </p:nvSpPr>
        <p:spPr>
          <a:xfrm>
            <a:off x="3440355" y="1001393"/>
            <a:ext cx="2910373" cy="2910380"/>
          </a:xfrm>
          <a:prstGeom prst="ellipse">
            <a:avLst/>
          </a:prstGeom>
          <a:noFill/>
          <a:ln>
            <a:solidFill>
              <a:srgbClr val="7D7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3A3A3A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79861" y="940303"/>
            <a:ext cx="2414285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3A3A3A"/>
                </a:solidFill>
                <a:latin typeface="+mn-ea"/>
              </a:rPr>
              <a:t>로그인</a:t>
            </a:r>
            <a:endParaRPr lang="en-US" altLang="ko-KR" sz="2400" b="1" dirty="0" smtClean="0">
              <a:solidFill>
                <a:srgbClr val="3A3A3A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A3A3A"/>
                </a:solidFill>
                <a:latin typeface="+mn-ea"/>
              </a:rPr>
              <a:t>로그인</a:t>
            </a:r>
            <a:endParaRPr lang="en-US" altLang="ko-KR" sz="1400" b="1" dirty="0" smtClean="0">
              <a:solidFill>
                <a:srgbClr val="3A3A3A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A3A3A"/>
                </a:solidFill>
                <a:latin typeface="+mn-ea"/>
              </a:rPr>
              <a:t>마이 페이지</a:t>
            </a:r>
            <a:endParaRPr lang="en-US" altLang="ko-KR" sz="1400" b="1" dirty="0" smtClean="0">
              <a:solidFill>
                <a:srgbClr val="3A3A3A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A3A3A"/>
                </a:solidFill>
                <a:latin typeface="+mn-ea"/>
              </a:rPr>
              <a:t>예약확</a:t>
            </a:r>
            <a:r>
              <a:rPr lang="ko-KR" altLang="en-US" sz="1400" b="1" dirty="0">
                <a:solidFill>
                  <a:srgbClr val="3A3A3A"/>
                </a:solidFill>
                <a:latin typeface="+mn-ea"/>
              </a:rPr>
              <a:t>인</a:t>
            </a:r>
            <a:endParaRPr lang="en-US" altLang="ko-KR" sz="1400" b="1" dirty="0" smtClean="0">
              <a:solidFill>
                <a:srgbClr val="3A3A3A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A3A3A"/>
                </a:solidFill>
                <a:latin typeface="+mn-ea"/>
              </a:rPr>
              <a:t>개인정보 관리</a:t>
            </a:r>
            <a:endParaRPr lang="en-US" altLang="ko-KR" sz="1400" b="1" dirty="0" smtClean="0">
              <a:solidFill>
                <a:srgbClr val="3A3A3A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3A3A3A"/>
                </a:solidFill>
                <a:latin typeface="+mn-ea"/>
              </a:rPr>
              <a:t>(</a:t>
            </a:r>
            <a:r>
              <a:rPr lang="ko-KR" altLang="en-US" sz="1400" b="1" dirty="0" smtClean="0">
                <a:solidFill>
                  <a:srgbClr val="3A3A3A"/>
                </a:solidFill>
                <a:latin typeface="+mn-ea"/>
              </a:rPr>
              <a:t>회원정보 수정</a:t>
            </a:r>
            <a:r>
              <a:rPr lang="en-US" altLang="ko-KR" sz="1400" b="1" dirty="0" smtClean="0">
                <a:solidFill>
                  <a:srgbClr val="3A3A3A"/>
                </a:solidFill>
                <a:latin typeface="+mn-ea"/>
              </a:rPr>
              <a:t>, </a:t>
            </a:r>
            <a:r>
              <a:rPr lang="ko-KR" altLang="en-US" sz="1400" b="1" dirty="0" smtClean="0">
                <a:solidFill>
                  <a:srgbClr val="3A3A3A"/>
                </a:solidFill>
                <a:latin typeface="+mn-ea"/>
              </a:rPr>
              <a:t>비밀번호 변경</a:t>
            </a:r>
            <a:r>
              <a:rPr lang="en-US" altLang="ko-KR" sz="1400" b="1" dirty="0" smtClean="0">
                <a:solidFill>
                  <a:srgbClr val="3A3A3A"/>
                </a:solidFill>
                <a:latin typeface="+mn-ea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A3A3A"/>
                </a:solidFill>
                <a:latin typeface="+mn-ea"/>
              </a:rPr>
              <a:t>회원탈퇴</a:t>
            </a:r>
            <a:endParaRPr lang="en-US" altLang="ko-KR" sz="1400" b="1" dirty="0">
              <a:solidFill>
                <a:srgbClr val="3A3A3A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514889" y="1200851"/>
            <a:ext cx="1641700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3A3A3A"/>
                </a:solidFill>
                <a:latin typeface="+mn-ea"/>
              </a:rPr>
              <a:t>예약</a:t>
            </a:r>
            <a:endParaRPr lang="en-US" altLang="ko-KR" sz="2400" b="1" dirty="0" smtClean="0">
              <a:solidFill>
                <a:srgbClr val="3A3A3A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A3A3A"/>
                </a:solidFill>
                <a:latin typeface="+mn-ea"/>
              </a:rPr>
              <a:t>장소</a:t>
            </a:r>
            <a:r>
              <a:rPr lang="en-US" altLang="ko-KR" sz="1400" b="1" dirty="0" smtClean="0">
                <a:solidFill>
                  <a:srgbClr val="3A3A3A"/>
                </a:solidFill>
                <a:latin typeface="+mn-ea"/>
              </a:rPr>
              <a:t>(</a:t>
            </a:r>
            <a:r>
              <a:rPr lang="ko-KR" altLang="en-US" sz="1400" b="1" dirty="0" smtClean="0">
                <a:solidFill>
                  <a:srgbClr val="3A3A3A"/>
                </a:solidFill>
                <a:latin typeface="+mn-ea"/>
              </a:rPr>
              <a:t>대여</a:t>
            </a:r>
            <a:r>
              <a:rPr lang="en-US" altLang="ko-KR" sz="1400" b="1" dirty="0" smtClean="0">
                <a:solidFill>
                  <a:srgbClr val="3A3A3A"/>
                </a:solidFill>
                <a:latin typeface="+mn-ea"/>
              </a:rPr>
              <a:t>, </a:t>
            </a:r>
            <a:r>
              <a:rPr lang="ko-KR" altLang="en-US" sz="1400" b="1" dirty="0" smtClean="0">
                <a:solidFill>
                  <a:srgbClr val="3A3A3A"/>
                </a:solidFill>
                <a:latin typeface="+mn-ea"/>
              </a:rPr>
              <a:t>반납장소</a:t>
            </a:r>
            <a:r>
              <a:rPr lang="en-US" altLang="ko-KR" sz="1400" b="1" dirty="0" smtClean="0">
                <a:solidFill>
                  <a:srgbClr val="3A3A3A"/>
                </a:solidFill>
                <a:latin typeface="+mn-ea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A3A3A"/>
                </a:solidFill>
                <a:latin typeface="+mn-ea"/>
              </a:rPr>
              <a:t>시간</a:t>
            </a:r>
            <a:endParaRPr lang="en-US" altLang="ko-KR" sz="1400" b="1" dirty="0" smtClean="0">
              <a:solidFill>
                <a:srgbClr val="3A3A3A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A3A3A"/>
                </a:solidFill>
                <a:latin typeface="+mn-ea"/>
              </a:rPr>
              <a:t>차종</a:t>
            </a:r>
            <a:endParaRPr lang="en-US" altLang="ko-KR" sz="1400" b="1" dirty="0" smtClean="0">
              <a:solidFill>
                <a:srgbClr val="3A3A3A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A3A3A"/>
                </a:solidFill>
                <a:latin typeface="+mn-ea"/>
              </a:rPr>
              <a:t>결</a:t>
            </a:r>
            <a:r>
              <a:rPr lang="ko-KR" altLang="en-US" sz="1400" b="1" dirty="0">
                <a:solidFill>
                  <a:srgbClr val="3A3A3A"/>
                </a:solidFill>
                <a:latin typeface="+mn-ea"/>
              </a:rPr>
              <a:t>제</a:t>
            </a:r>
            <a:endParaRPr lang="en-US" altLang="ko-KR" sz="1400" b="1" dirty="0" smtClean="0">
              <a:solidFill>
                <a:srgbClr val="3A3A3A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900" b="1" dirty="0">
              <a:solidFill>
                <a:srgbClr val="3A3A3A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527604" y="4205026"/>
            <a:ext cx="157042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3A3A3A"/>
                </a:solidFill>
                <a:latin typeface="+mn-ea"/>
              </a:rPr>
              <a:t>반납</a:t>
            </a:r>
            <a:endParaRPr lang="en-US" altLang="ko-KR" sz="2400" b="1" dirty="0" smtClean="0">
              <a:solidFill>
                <a:srgbClr val="3A3A3A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A3A3A"/>
                </a:solidFill>
                <a:latin typeface="+mn-ea"/>
              </a:rPr>
              <a:t>반납 위치</a:t>
            </a:r>
            <a:endParaRPr lang="en-US" altLang="ko-KR" sz="1400" b="1" dirty="0" smtClean="0">
              <a:solidFill>
                <a:srgbClr val="3A3A3A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A3A3A"/>
                </a:solidFill>
                <a:latin typeface="+mn-ea"/>
              </a:rPr>
              <a:t>연체비용 청구</a:t>
            </a:r>
            <a:endParaRPr lang="en-US" altLang="ko-KR" sz="1400" b="1" dirty="0" smtClean="0">
              <a:solidFill>
                <a:srgbClr val="3A3A3A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1400" b="1" dirty="0" smtClean="0">
              <a:solidFill>
                <a:srgbClr val="3A3A3A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088009" y="3846995"/>
            <a:ext cx="13582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3A3A3A"/>
                </a:solidFill>
                <a:latin typeface="+mn-ea"/>
              </a:rPr>
              <a:t>관리자</a:t>
            </a:r>
            <a:endParaRPr lang="en-US" altLang="ko-KR" sz="2400" b="1" dirty="0" smtClean="0">
              <a:solidFill>
                <a:srgbClr val="3A3A3A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A3A3A"/>
                </a:solidFill>
                <a:latin typeface="+mn-ea"/>
              </a:rPr>
              <a:t>장소설정</a:t>
            </a:r>
            <a:endParaRPr lang="en-US" altLang="ko-KR" sz="1400" b="1" dirty="0" smtClean="0">
              <a:solidFill>
                <a:srgbClr val="3A3A3A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A3A3A"/>
                </a:solidFill>
                <a:latin typeface="+mn-ea"/>
              </a:rPr>
              <a:t>차량등록</a:t>
            </a:r>
            <a:endParaRPr lang="en-US" altLang="ko-KR" sz="1400" b="1" dirty="0" smtClean="0">
              <a:solidFill>
                <a:srgbClr val="3A3A3A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A3A3A"/>
                </a:solidFill>
                <a:latin typeface="+mn-ea"/>
              </a:rPr>
              <a:t>차량관리</a:t>
            </a:r>
            <a:r>
              <a:rPr lang="en-US" altLang="ko-KR" sz="1400" b="1" dirty="0" smtClean="0">
                <a:solidFill>
                  <a:srgbClr val="3A3A3A"/>
                </a:solidFill>
                <a:latin typeface="+mn-ea"/>
              </a:rPr>
              <a:t>(</a:t>
            </a:r>
            <a:r>
              <a:rPr lang="ko-KR" altLang="en-US" sz="1400" b="1" dirty="0" smtClean="0">
                <a:solidFill>
                  <a:srgbClr val="3A3A3A"/>
                </a:solidFill>
                <a:latin typeface="+mn-ea"/>
              </a:rPr>
              <a:t>상태</a:t>
            </a:r>
            <a:r>
              <a:rPr lang="en-US" altLang="ko-KR" sz="1400" b="1" dirty="0" smtClean="0">
                <a:solidFill>
                  <a:srgbClr val="3A3A3A"/>
                </a:solidFill>
                <a:latin typeface="+mn-ea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A3A3A"/>
                </a:solidFill>
                <a:latin typeface="+mn-ea"/>
              </a:rPr>
              <a:t>고객정보</a:t>
            </a:r>
            <a:endParaRPr lang="en-US" altLang="ko-KR" sz="1400" b="1" dirty="0">
              <a:solidFill>
                <a:srgbClr val="3A3A3A"/>
              </a:solidFill>
              <a:latin typeface="+mn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6448477" y="2259983"/>
            <a:ext cx="256500" cy="310226"/>
            <a:chOff x="4371840" y="2318350"/>
            <a:chExt cx="252000" cy="368787"/>
          </a:xfrm>
        </p:grpSpPr>
        <p:sp>
          <p:nvSpPr>
            <p:cNvPr id="59" name="타원 58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4405043" y="2318350"/>
              <a:ext cx="199552" cy="368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bg1"/>
                  </a:solidFill>
                  <a:latin typeface="+mn-ea"/>
                </a:rPr>
                <a:t>▶</a:t>
              </a:r>
              <a:endParaRPr lang="ko-KR" altLang="en-US" sz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857289" y="4842162"/>
            <a:ext cx="256500" cy="310226"/>
            <a:chOff x="4371840" y="2318350"/>
            <a:chExt cx="252000" cy="368787"/>
          </a:xfrm>
        </p:grpSpPr>
        <p:sp>
          <p:nvSpPr>
            <p:cNvPr id="57" name="타원 56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405043" y="2318350"/>
              <a:ext cx="199552" cy="368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700" b="1" dirty="0">
                  <a:solidFill>
                    <a:schemeClr val="bg1"/>
                  </a:solidFill>
                  <a:latin typeface="+mn-ea"/>
                </a:rPr>
                <a:t>▶</a:t>
              </a:r>
              <a:endParaRPr lang="ko-KR" altLang="en-US" sz="1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7108634" y="1173262"/>
            <a:ext cx="2405267" cy="2405273"/>
          </a:xfrm>
          <a:prstGeom prst="ellipse">
            <a:avLst/>
          </a:prstGeom>
          <a:noFill/>
          <a:ln>
            <a:solidFill>
              <a:srgbClr val="7D7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3A3A3A"/>
              </a:solidFill>
              <a:latin typeface="+mn-ea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111205" y="3815824"/>
            <a:ext cx="2405267" cy="2405273"/>
          </a:xfrm>
          <a:prstGeom prst="ellipse">
            <a:avLst/>
          </a:prstGeom>
          <a:noFill/>
          <a:ln>
            <a:solidFill>
              <a:srgbClr val="7D7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3A3A3A"/>
              </a:solidFill>
              <a:latin typeface="+mn-ea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8295763" y="3517550"/>
            <a:ext cx="2910373" cy="2910380"/>
          </a:xfrm>
          <a:prstGeom prst="ellipse">
            <a:avLst/>
          </a:prstGeom>
          <a:noFill/>
          <a:ln>
            <a:solidFill>
              <a:srgbClr val="7D76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3A3A3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785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DB</a:t>
            </a:r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설계 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- Logical</a:t>
            </a:r>
            <a:endParaRPr lang="en-US" altLang="ko-KR" sz="4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0628" y="1067524"/>
            <a:ext cx="5730744" cy="543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6435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DB</a:t>
            </a:r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설계 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- Physical</a:t>
            </a:r>
            <a:endParaRPr lang="en-US" altLang="ko-KR" sz="4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23260" y="1099012"/>
            <a:ext cx="5760720" cy="5368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6568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endParaRPr lang="en-US" altLang="ko-KR" sz="2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9" name="Group 688"/>
          <p:cNvGraphicFramePr/>
          <p:nvPr>
            <p:extLst>
              <p:ext uri="{D42A27DB-BD31-4B8C-83A1-F6EECF244321}">
                <p14:modId xmlns:p14="http://schemas.microsoft.com/office/powerpoint/2010/main" xmlns="" val="1544792066"/>
              </p:ext>
            </p:extLst>
          </p:nvPr>
        </p:nvGraphicFramePr>
        <p:xfrm>
          <a:off x="2002537" y="1165861"/>
          <a:ext cx="8375904" cy="5223511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1695068"/>
                <a:gridCol w="1869864"/>
                <a:gridCol w="1603657"/>
                <a:gridCol w="1157841"/>
                <a:gridCol w="2049474"/>
              </a:tblGrid>
              <a:tr h="863823">
                <a:tc gridSpan="5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2970371" algn="l"/>
                        </a:tabLst>
                        <a:defRPr/>
                      </a:pPr>
                      <a:r>
                        <a:rPr kumimoji="1" lang="en-US" altLang="ko-KR" sz="2400" b="1" u="none" strike="noStrike" cap="none" normalizeH="0" baseline="0" dirty="0">
                          <a:solidFill>
                            <a:schemeClr val="bg1"/>
                          </a:solidFill>
                          <a:effectLst/>
                        </a:rPr>
                        <a:t>CAR_CATEGORY (</a:t>
                      </a:r>
                      <a:r>
                        <a:rPr kumimoji="1" lang="ko-KR" altLang="en-US" sz="2400" b="1" u="none" strike="noStrike" cap="none" normalizeH="0" baseline="0" dirty="0">
                          <a:solidFill>
                            <a:schemeClr val="bg1"/>
                          </a:solidFill>
                          <a:effectLst/>
                        </a:rPr>
                        <a:t>차종</a:t>
                      </a:r>
                      <a:r>
                        <a:rPr kumimoji="1" lang="en-US" altLang="ko-KR" sz="2000" b="1" u="none" strike="noStrike" cap="none" normalizeH="0" baseline="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kumimoji="1" lang="en-US" altLang="ko-KR" sz="2000" b="1" i="0" u="none" strike="noStrike" cap="none" normalizeH="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108992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1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</a:rPr>
                        <a:t>속성명</a:t>
                      </a:r>
                      <a:endParaRPr kumimoji="1" lang="ko-KR" altLang="en-US" sz="14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컬럼명</a:t>
                      </a:r>
                      <a:endParaRPr kumimoji="1" lang="ko-KR" altLang="en-US" sz="14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데이터형</a:t>
                      </a:r>
                      <a:endParaRPr kumimoji="1" lang="ko-KR" altLang="en-US" sz="14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1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NOT NULL</a:t>
                      </a:r>
                      <a:endParaRPr kumimoji="1" lang="ko-KR" altLang="en-US" sz="11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1" u="none" strike="noStrike" cap="none" normalizeH="0" baseline="0" dirty="0">
                          <a:solidFill>
                            <a:schemeClr val="tx1"/>
                          </a:solidFill>
                          <a:effectLst/>
                        </a:rPr>
                        <a:t>제약조건</a:t>
                      </a:r>
                      <a:endParaRPr kumimoji="1" lang="ko-KR" altLang="en-US" sz="14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08992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차종등록번호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cate_no</a:t>
                      </a:r>
                      <a:endParaRPr kumimoji="1" lang="en-US" altLang="ko-KR" sz="14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number</a:t>
                      </a: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PK</a:t>
                      </a:r>
                      <a:endParaRPr kumimoji="1" lang="ko-KR" altLang="ko-KR" sz="14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08992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차종명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cate_name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varchar2(100)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4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08992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cate_summary</a:t>
                      </a: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varchar2(1000)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4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545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endParaRPr lang="en-US" altLang="ko-KR" sz="2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9" name="Group 688"/>
          <p:cNvGraphicFramePr/>
          <p:nvPr>
            <p:extLst>
              <p:ext uri="{D42A27DB-BD31-4B8C-83A1-F6EECF244321}">
                <p14:modId xmlns:p14="http://schemas.microsoft.com/office/powerpoint/2010/main" xmlns="" val="1087503568"/>
              </p:ext>
            </p:extLst>
          </p:nvPr>
        </p:nvGraphicFramePr>
        <p:xfrm>
          <a:off x="2091688" y="1154430"/>
          <a:ext cx="8298181" cy="5212079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1679338"/>
                <a:gridCol w="1852514"/>
                <a:gridCol w="1588776"/>
                <a:gridCol w="1147097"/>
                <a:gridCol w="2030456"/>
              </a:tblGrid>
              <a:tr h="762739">
                <a:tc gridSpan="5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2970371" algn="l"/>
                        </a:tabLst>
                        <a:defRPr/>
                      </a:pPr>
                      <a:r>
                        <a:rPr kumimoji="1" lang="en-US" altLang="ko-KR" sz="2400" b="1" u="none" strike="noStrike" cap="none" normalizeH="0" baseline="0" dirty="0" smtClean="0">
                          <a:solidFill>
                            <a:schemeClr val="bg1"/>
                          </a:solidFill>
                          <a:effectLst/>
                        </a:rPr>
                        <a:t>MODEL (</a:t>
                      </a:r>
                      <a:r>
                        <a:rPr kumimoji="1" lang="ko-KR" altLang="en-US" sz="2400" b="1" u="none" strike="noStrike" cap="none" normalizeH="0" baseline="0" dirty="0" smtClean="0">
                          <a:solidFill>
                            <a:schemeClr val="bg1"/>
                          </a:solidFill>
                          <a:effectLst/>
                        </a:rPr>
                        <a:t>모델</a:t>
                      </a:r>
                      <a:r>
                        <a:rPr kumimoji="1" lang="en-US" altLang="ko-KR" sz="2400" b="1" u="none" strike="noStrike" cap="none" normalizeH="0" baseline="0" dirty="0" smtClean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kumimoji="1" lang="en-US" altLang="ko-KR" sz="2400" b="1" i="0" u="none" strike="noStrike" cap="none" normalizeH="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0" marB="0" anchor="ctr" horzOverflow="overflow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67886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100" b="1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</a:rPr>
                        <a:t>속성명</a:t>
                      </a:r>
                      <a:endParaRPr kumimoji="1" lang="ko-KR" altLang="en-US" sz="11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L="36000" marR="72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1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컬럼명</a:t>
                      </a:r>
                      <a:endParaRPr kumimoji="1" lang="ko-KR" altLang="en-US" sz="11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L="36000" marR="72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1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데이터형</a:t>
                      </a:r>
                      <a:endParaRPr kumimoji="1" lang="ko-KR" altLang="en-US" sz="11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L="36000" marR="72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1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NULL</a:t>
                      </a:r>
                      <a:endParaRPr kumimoji="1" lang="ko-KR" altLang="en-US" sz="11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L="36000" marR="72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1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제약조건</a:t>
                      </a:r>
                      <a:endParaRPr kumimoji="1" lang="ko-KR" altLang="en-US" sz="11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L="36000" marR="72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386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모델등록번호</a:t>
                      </a:r>
                      <a:endParaRPr kumimoji="1" lang="ko-KR" altLang="en-US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model_no</a:t>
                      </a:r>
                      <a:endParaRPr kumimoji="1" lang="en-US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number</a:t>
                      </a:r>
                      <a:endParaRPr kumimoji="1" lang="en-US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PK</a:t>
                      </a:r>
                      <a:endParaRPr kumimoji="1" lang="ko-KR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386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모델명</a:t>
                      </a:r>
                      <a:endParaRPr kumimoji="1" lang="ko-KR" altLang="en-US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model_name</a:t>
                      </a:r>
                      <a:endParaRPr kumimoji="1" lang="en-US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varchar2(50)</a:t>
                      </a:r>
                      <a:endParaRPr kumimoji="1" lang="en-US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NN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386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차종등록번호</a:t>
                      </a:r>
                      <a:endParaRPr kumimoji="1" lang="ko-KR" altLang="en-US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cate_no</a:t>
                      </a:r>
                      <a:endParaRPr kumimoji="1" lang="en-US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number</a:t>
                      </a:r>
                      <a:endParaRPr kumimoji="1" lang="en-US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FK</a:t>
                      </a:r>
                      <a:endParaRPr kumimoji="1" lang="ko-KR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386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사진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photo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varchar2(200)</a:t>
                      </a:r>
                      <a:endParaRPr kumimoji="1" lang="en-US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386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승차인원</a:t>
                      </a:r>
                      <a:endParaRPr kumimoji="1" lang="ko-KR" altLang="en-US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riding_cnt</a:t>
                      </a:r>
                      <a:endParaRPr kumimoji="1" lang="en-US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number</a:t>
                      </a:r>
                      <a:endParaRPr kumimoji="1" lang="en-US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CK(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riding_cnt</a:t>
                      </a:r>
                      <a:r>
                        <a:rPr kumimoji="1" lang="en-US" altLang="ko-KR" sz="1200" b="0" i="0" u="none" strike="noStrike" cap="none" normalizeH="0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 &gt; 1)</a:t>
                      </a:r>
                      <a:endParaRPr kumimoji="1" lang="ko-KR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386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연료</a:t>
                      </a:r>
                      <a:endParaRPr kumimoji="1" lang="ko-KR" altLang="en-US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fuel</a:t>
                      </a:r>
                      <a:endParaRPr kumimoji="1" lang="en-US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varchar2(50)</a:t>
                      </a:r>
                      <a:endParaRPr kumimoji="1" lang="en-US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386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기타사항</a:t>
                      </a:r>
                      <a:endParaRPr kumimoji="1" lang="ko-KR" altLang="en-US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note</a:t>
                      </a:r>
                      <a:endParaRPr kumimoji="1" lang="en-US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varchar2(1000)</a:t>
                      </a:r>
                      <a:endParaRPr kumimoji="1" lang="en-US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545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endParaRPr lang="en-US" altLang="ko-KR" sz="2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9" name="Group 688"/>
          <p:cNvGraphicFramePr/>
          <p:nvPr>
            <p:extLst>
              <p:ext uri="{D42A27DB-BD31-4B8C-83A1-F6EECF244321}">
                <p14:modId xmlns:p14="http://schemas.microsoft.com/office/powerpoint/2010/main" xmlns="" val="983731719"/>
              </p:ext>
            </p:extLst>
          </p:nvPr>
        </p:nvGraphicFramePr>
        <p:xfrm>
          <a:off x="2083045" y="1108714"/>
          <a:ext cx="8158236" cy="5275140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1655567"/>
                <a:gridCol w="1826291"/>
                <a:gridCol w="1566286"/>
                <a:gridCol w="1130859"/>
                <a:gridCol w="1979233"/>
              </a:tblGrid>
              <a:tr h="873708">
                <a:tc gridSpan="5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2970371" algn="l"/>
                        </a:tabLst>
                        <a:defRPr/>
                      </a:pPr>
                      <a:r>
                        <a:rPr kumimoji="1" lang="en-US" altLang="ko-KR" sz="2400" b="1" u="none" strike="noStrike" cap="none" normalizeH="0" baseline="0" dirty="0">
                          <a:solidFill>
                            <a:schemeClr val="bg1"/>
                          </a:solidFill>
                          <a:effectLst/>
                        </a:rPr>
                        <a:t>CAR (</a:t>
                      </a:r>
                      <a:r>
                        <a:rPr kumimoji="1" lang="ko-KR" altLang="en-US" sz="2400" b="1" u="none" strike="noStrike" cap="none" normalizeH="0" baseline="0" dirty="0">
                          <a:solidFill>
                            <a:schemeClr val="bg1"/>
                          </a:solidFill>
                          <a:effectLst/>
                        </a:rPr>
                        <a:t>등록차량</a:t>
                      </a:r>
                      <a:r>
                        <a:rPr kumimoji="1" lang="en-US" altLang="ko-KR" sz="2400" b="1" u="none" strike="noStrike" cap="none" normalizeH="0" baseline="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kumimoji="1" lang="en-US" altLang="ko-KR" sz="2400" b="1" i="0" u="none" strike="noStrike" cap="none" normalizeH="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0" marB="0" anchor="ctr" horzOverflow="overflow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61196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1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속성명</a:t>
                      </a:r>
                      <a:endParaRPr kumimoji="1" lang="ko-KR" altLang="en-US" sz="11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L="36000" marR="72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1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컬럼명</a:t>
                      </a:r>
                      <a:endParaRPr kumimoji="1" lang="ko-KR" altLang="en-US" sz="11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L="36000" marR="72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1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데이터형</a:t>
                      </a:r>
                      <a:endParaRPr kumimoji="1" lang="ko-KR" altLang="en-US" sz="11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L="36000" marR="72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1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NULL</a:t>
                      </a:r>
                      <a:endParaRPr kumimoji="1" lang="ko-KR" altLang="en-US" sz="11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L="36000" marR="72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1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제약조건</a:t>
                      </a:r>
                      <a:endParaRPr kumimoji="1" lang="ko-KR" altLang="en-US" sz="11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L="36000" marR="72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8947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차량등록번호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car_no</a:t>
                      </a:r>
                      <a:endParaRPr kumimoji="1" lang="en-US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number</a:t>
                      </a:r>
                      <a:endParaRPr kumimoji="1" lang="en-US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PK</a:t>
                      </a:r>
                      <a:endParaRPr kumimoji="1" lang="ko-KR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8947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모델등록번호</a:t>
                      </a:r>
                      <a:endParaRPr kumimoji="1" lang="ko-KR" altLang="en-US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model_no</a:t>
                      </a:r>
                      <a:endParaRPr kumimoji="1" lang="en-US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number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NN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FK</a:t>
                      </a:r>
                      <a:endParaRPr kumimoji="1" lang="ko-KR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8947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비용</a:t>
                      </a:r>
                      <a:r>
                        <a:rPr kumimoji="1" lang="en-US" altLang="ko-KR" sz="12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시간당</a:t>
                      </a:r>
                      <a:r>
                        <a:rPr kumimoji="1" lang="en-US" altLang="ko-KR" sz="12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en-US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cost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number</a:t>
                      </a:r>
                      <a:endParaRPr kumimoji="1" lang="en-US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8947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최근세차날짜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wash_date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Timestamp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8947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위치한곳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zone_no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number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FK</a:t>
                      </a:r>
                      <a:endParaRPr kumimoji="1" lang="ko-KR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8947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번호판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number_plate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varchar2(50)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NN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8947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내장옵션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inner_option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varchar2(500)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8947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안전옵션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safe_option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varchar2(500)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8947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편의옵션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conv_option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varchar2(500)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8947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등록일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regdate</a:t>
                      </a:r>
                      <a:endParaRPr kumimoji="1" lang="en-US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timestamp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/>
                          <a:cs typeface="+mn-cs"/>
                        </a:rPr>
                        <a:t>DEFAULT(SYSDATE)</a:t>
                      </a:r>
                      <a:endParaRPr kumimoji="1" lang="ko-KR" altLang="ko-KR" sz="12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굴림"/>
                        <a:cs typeface="+mn-cs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545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endParaRPr lang="en-US" altLang="ko-KR" sz="2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9" name="Group 688"/>
          <p:cNvGraphicFramePr/>
          <p:nvPr>
            <p:extLst>
              <p:ext uri="{D42A27DB-BD31-4B8C-83A1-F6EECF244321}">
                <p14:modId xmlns:p14="http://schemas.microsoft.com/office/powerpoint/2010/main" xmlns="" val="2134444665"/>
              </p:ext>
            </p:extLst>
          </p:nvPr>
        </p:nvGraphicFramePr>
        <p:xfrm>
          <a:off x="1955714" y="1147338"/>
          <a:ext cx="8548455" cy="5276321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1729987"/>
                <a:gridCol w="1908386"/>
                <a:gridCol w="1636694"/>
                <a:gridCol w="1181694"/>
                <a:gridCol w="2091694"/>
              </a:tblGrid>
              <a:tr h="688143">
                <a:tc gridSpan="5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2970371" algn="l"/>
                        </a:tabLst>
                        <a:defRPr/>
                      </a:pPr>
                      <a:r>
                        <a:rPr kumimoji="1" lang="en-US" altLang="ko-KR" sz="2400" b="1" u="none" strike="noStrike" cap="none" normalizeH="0" baseline="0" dirty="0">
                          <a:solidFill>
                            <a:schemeClr val="bg1"/>
                          </a:solidFill>
                          <a:effectLst/>
                        </a:rPr>
                        <a:t>ZONE (</a:t>
                      </a:r>
                      <a:r>
                        <a:rPr kumimoji="1" lang="ko-KR" altLang="en-US" sz="2400" b="1" u="none" strike="noStrike" cap="none" normalizeH="0" baseline="0" dirty="0" err="1">
                          <a:solidFill>
                            <a:schemeClr val="bg1"/>
                          </a:solidFill>
                          <a:effectLst/>
                        </a:rPr>
                        <a:t>셰어링</a:t>
                      </a:r>
                      <a:r>
                        <a:rPr kumimoji="1" lang="ko-KR" altLang="en-US" sz="2400" b="1" u="none" strike="noStrike" cap="none" normalizeH="0" baseline="0" dirty="0">
                          <a:solidFill>
                            <a:schemeClr val="bg1"/>
                          </a:solidFill>
                          <a:effectLst/>
                        </a:rPr>
                        <a:t> 존</a:t>
                      </a:r>
                      <a:r>
                        <a:rPr kumimoji="1" lang="en-US" altLang="ko-KR" sz="2400" b="1" u="none" strike="noStrike" cap="none" normalizeH="0" baseline="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kumimoji="1" lang="en-US" altLang="ko-KR" sz="2400" b="1" i="0" u="none" strike="noStrike" cap="none" normalizeH="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8198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속성명</a:t>
                      </a:r>
                      <a:endParaRPr kumimoji="1" lang="ko-KR" altLang="en-US" sz="12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컬럼명</a:t>
                      </a:r>
                      <a:endParaRPr kumimoji="1" lang="ko-KR" altLang="en-US" sz="12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데이터형</a:t>
                      </a:r>
                      <a:endParaRPr kumimoji="1" lang="ko-KR" altLang="en-US" sz="12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NOT NULL</a:t>
                      </a:r>
                      <a:endParaRPr kumimoji="1" lang="ko-KR" altLang="en-US" sz="12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제약조건</a:t>
                      </a:r>
                      <a:endParaRPr kumimoji="1" lang="ko-KR" altLang="en-US" sz="12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1061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등록번호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zone_no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number</a:t>
                      </a:r>
                      <a:endParaRPr kumimoji="1" lang="en-US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PK</a:t>
                      </a:r>
                      <a:endParaRPr kumimoji="1" lang="ko-KR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1061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존이름</a:t>
                      </a:r>
                      <a:endParaRPr kumimoji="1" lang="ko-KR" altLang="en-US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zone_name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varchar2(100)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1061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이용시간</a:t>
                      </a: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en-US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service_time</a:t>
                      </a:r>
                      <a:endParaRPr kumimoji="1" lang="en-US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varchar2(100)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1061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유의사항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note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clob</a:t>
                      </a:r>
                      <a:endParaRPr kumimoji="1" lang="en-US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1061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address1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varchar2(200)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1061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상세주소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address2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varchar2(200)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1061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photo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varchar2(200)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1061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위도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lat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number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1061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경도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lon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number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1061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등록일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regdate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timestamp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2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2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/>
                          <a:cs typeface="+mn-cs"/>
                        </a:rPr>
                        <a:t>DEFAULT(SYSDATE)</a:t>
                      </a:r>
                      <a:endParaRPr kumimoji="1" lang="ko-KR" altLang="ko-KR" sz="12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545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endParaRPr lang="en-US" altLang="ko-KR" sz="2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9" name="Group 688"/>
          <p:cNvGraphicFramePr/>
          <p:nvPr>
            <p:extLst>
              <p:ext uri="{D42A27DB-BD31-4B8C-83A1-F6EECF244321}">
                <p14:modId xmlns:p14="http://schemas.microsoft.com/office/powerpoint/2010/main" xmlns="" val="913950307"/>
              </p:ext>
            </p:extLst>
          </p:nvPr>
        </p:nvGraphicFramePr>
        <p:xfrm>
          <a:off x="1953120" y="1151635"/>
          <a:ext cx="8459610" cy="5283450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1712007"/>
                <a:gridCol w="1888552"/>
                <a:gridCol w="1619684"/>
                <a:gridCol w="1169411"/>
                <a:gridCol w="2069956"/>
              </a:tblGrid>
              <a:tr h="720735">
                <a:tc gridSpan="5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2970371" algn="l"/>
                        </a:tabLst>
                        <a:defRPr/>
                      </a:pPr>
                      <a:r>
                        <a:rPr kumimoji="1" lang="en-US" altLang="ko-KR" sz="2400" b="1" u="none" strike="noStrike" cap="none" normalizeH="0" baseline="0" dirty="0">
                          <a:solidFill>
                            <a:schemeClr val="bg1"/>
                          </a:solidFill>
                          <a:effectLst/>
                        </a:rPr>
                        <a:t>MEMBER (</a:t>
                      </a:r>
                      <a:r>
                        <a:rPr kumimoji="1" lang="ko-KR" altLang="en-US" sz="2400" b="1" u="none" strike="noStrike" cap="none" normalizeH="0" baseline="0" dirty="0">
                          <a:solidFill>
                            <a:schemeClr val="bg1"/>
                          </a:solidFill>
                          <a:effectLst/>
                        </a:rPr>
                        <a:t>회원</a:t>
                      </a:r>
                      <a:r>
                        <a:rPr kumimoji="1" lang="en-US" altLang="ko-KR" sz="2400" b="1" u="none" strike="noStrike" cap="none" normalizeH="0" baseline="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kumimoji="1" lang="en-US" altLang="ko-KR" sz="2400" b="1" i="0" u="none" strike="noStrike" cap="none" normalizeH="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6748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1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</a:rPr>
                        <a:t>속성명</a:t>
                      </a:r>
                      <a:endParaRPr kumimoji="1" lang="ko-KR" altLang="en-US" sz="14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컬럼명</a:t>
                      </a:r>
                      <a:endParaRPr kumimoji="1" lang="ko-KR" altLang="en-US" sz="14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데이터형</a:t>
                      </a:r>
                      <a:endParaRPr kumimoji="1" lang="ko-KR" altLang="en-US" sz="14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1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NOT NULL</a:t>
                      </a:r>
                      <a:endParaRPr kumimoji="1" lang="ko-KR" altLang="en-US" sz="11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1" u="none" strike="noStrike" cap="none" normalizeH="0" baseline="0" dirty="0">
                          <a:solidFill>
                            <a:schemeClr val="tx1"/>
                          </a:solidFill>
                          <a:effectLst/>
                        </a:rPr>
                        <a:t>제약조건</a:t>
                      </a:r>
                      <a:endParaRPr kumimoji="1" lang="ko-KR" altLang="en-US" sz="14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6748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아이디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varchar2(30)</a:t>
                      </a: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PK</a:t>
                      </a:r>
                      <a:endParaRPr kumimoji="1" lang="ko-KR" altLang="ko-KR" sz="14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6748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0" i="0" u="none" strike="noStrike" cap="none" normalizeH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이름</a:t>
                      </a:r>
                      <a:endParaRPr kumimoji="1" lang="ko-KR" altLang="en-US" sz="14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name</a:t>
                      </a:r>
                      <a:endParaRPr kumimoji="1" lang="en-US" altLang="ko-KR" sz="14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varchr2(30)</a:t>
                      </a:r>
                      <a:endParaRPr kumimoji="1" lang="en-US" altLang="ko-KR" sz="14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NN</a:t>
                      </a:r>
                      <a:endParaRPr kumimoji="1" lang="en-US" altLang="ko-KR" sz="14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4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6748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password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varchar2(50)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6748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이메일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email</a:t>
                      </a: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varchar2(50)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6748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우편번호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zipcode</a:t>
                      </a: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varchar2(20)</a:t>
                      </a: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6748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address1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varchar2(200)</a:t>
                      </a:r>
                      <a:endParaRPr kumimoji="1" lang="en-US" altLang="ko-KR" sz="14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6748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상세주소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address2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varchar2(200)</a:t>
                      </a: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4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6748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전화번호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tel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varchar2(20)</a:t>
                      </a: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5536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가입일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regdate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timestamp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/>
                          <a:cs typeface="+mn-cs"/>
                        </a:rPr>
                        <a:t>DEFAULT(SYSDATE)</a:t>
                      </a:r>
                      <a:endParaRPr kumimoji="1" lang="ko-KR" altLang="ko-KR" sz="14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굴림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545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endParaRPr lang="en-US" altLang="ko-KR" sz="2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9" name="Group 688"/>
          <p:cNvGraphicFramePr/>
          <p:nvPr>
            <p:extLst>
              <p:ext uri="{D42A27DB-BD31-4B8C-83A1-F6EECF244321}">
                <p14:modId xmlns:p14="http://schemas.microsoft.com/office/powerpoint/2010/main" xmlns="" val="4105972892"/>
              </p:ext>
            </p:extLst>
          </p:nvPr>
        </p:nvGraphicFramePr>
        <p:xfrm>
          <a:off x="1941787" y="1103230"/>
          <a:ext cx="8288062" cy="5366149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1677291"/>
                <a:gridCol w="1850254"/>
                <a:gridCol w="1586839"/>
                <a:gridCol w="1145698"/>
                <a:gridCol w="2027980"/>
              </a:tblGrid>
              <a:tr h="679918">
                <a:tc gridSpan="5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2970371" algn="l"/>
                        </a:tabLst>
                        <a:defRPr/>
                      </a:pPr>
                      <a:r>
                        <a:rPr kumimoji="1" lang="en-US" altLang="ko-KR" sz="2400" b="1" u="none" strike="noStrike" cap="none" normalizeH="0" baseline="0" dirty="0">
                          <a:solidFill>
                            <a:schemeClr val="bg1"/>
                          </a:solidFill>
                          <a:effectLst/>
                        </a:rPr>
                        <a:t>RESERVATION (</a:t>
                      </a:r>
                      <a:r>
                        <a:rPr kumimoji="1" lang="ko-KR" altLang="en-US" sz="2400" b="1" u="none" strike="noStrike" cap="none" normalizeH="0" baseline="0" dirty="0">
                          <a:solidFill>
                            <a:schemeClr val="bg1"/>
                          </a:solidFill>
                          <a:effectLst/>
                        </a:rPr>
                        <a:t>예약</a:t>
                      </a:r>
                      <a:r>
                        <a:rPr kumimoji="1" lang="en-US" altLang="ko-KR" sz="2400" b="1" u="none" strike="noStrike" cap="none" normalizeH="0" baseline="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kumimoji="1" lang="en-US" altLang="ko-KR" sz="2400" b="1" i="0" u="none" strike="noStrike" cap="none" normalizeH="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42602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속성명</a:t>
                      </a:r>
                      <a:endParaRPr kumimoji="1" lang="ko-KR" altLang="en-US" sz="14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컬럼명</a:t>
                      </a:r>
                      <a:endParaRPr kumimoji="1" lang="ko-KR" altLang="en-US" sz="14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데이터형</a:t>
                      </a:r>
                      <a:endParaRPr kumimoji="1" lang="ko-KR" altLang="en-US" sz="14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1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NOT NULL</a:t>
                      </a:r>
                      <a:endParaRPr kumimoji="1" lang="ko-KR" altLang="en-US" sz="11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제약조건</a:t>
                      </a:r>
                      <a:endParaRPr kumimoji="1" lang="ko-KR" altLang="en-US" sz="14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2602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예약번호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rsv_no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number</a:t>
                      </a:r>
                      <a:endParaRPr kumimoji="1" lang="en-US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PK</a:t>
                      </a:r>
                      <a:endParaRPr kumimoji="1" lang="ko-KR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2602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차량등록번호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car_no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number</a:t>
                      </a:r>
                      <a:endParaRPr kumimoji="1" lang="en-US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FK</a:t>
                      </a:r>
                      <a:endParaRPr kumimoji="1" lang="ko-KR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2602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아이디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mem_id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varchar2(30)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FK</a:t>
                      </a:r>
                      <a:endParaRPr kumimoji="1" lang="ko-KR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2602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대여위치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zone_no</a:t>
                      </a:r>
                      <a:endParaRPr kumimoji="1" lang="en-US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number</a:t>
                      </a:r>
                      <a:endParaRPr kumimoji="1" lang="en-US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FK</a:t>
                      </a:r>
                      <a:endParaRPr kumimoji="1" lang="ko-KR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2602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시작시간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rent_time</a:t>
                      </a:r>
                      <a:endParaRPr kumimoji="1" lang="en-US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timestamp</a:t>
                      </a:r>
                      <a:endParaRPr kumimoji="1" lang="en-US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NN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2602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반납예정시간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exp_time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timestamp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NN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2602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요금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cost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number</a:t>
                      </a:r>
                      <a:endParaRPr kumimoji="1" lang="en-US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NN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2602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결제방식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pay_plan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varchar2(50)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2602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편도</a:t>
                      </a:r>
                      <a:r>
                        <a:rPr kumimoji="1" lang="en-US" altLang="ko-KR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ko-KR" altLang="en-US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왕복여부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round_trip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varchar2(50)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ko-KR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2602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예약등록일자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regdate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timestamp</a:t>
                      </a: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3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3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/>
                          <a:cs typeface="+mn-cs"/>
                        </a:rPr>
                        <a:t>DEFAULT(SYSDATE)</a:t>
                      </a:r>
                      <a:endParaRPr kumimoji="1" lang="ko-KR" altLang="ko-KR" sz="13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굴림"/>
                        <a:cs typeface="+mn-cs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545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endParaRPr lang="en-US" altLang="ko-KR" sz="2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9" name="Group 688"/>
          <p:cNvGraphicFramePr/>
          <p:nvPr>
            <p:extLst>
              <p:ext uri="{D42A27DB-BD31-4B8C-83A1-F6EECF244321}">
                <p14:modId xmlns:p14="http://schemas.microsoft.com/office/powerpoint/2010/main" xmlns="" val="3234046599"/>
              </p:ext>
            </p:extLst>
          </p:nvPr>
        </p:nvGraphicFramePr>
        <p:xfrm>
          <a:off x="1920126" y="1108644"/>
          <a:ext cx="8572614" cy="5303586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1734876"/>
                <a:gridCol w="1913779"/>
                <a:gridCol w="1641319"/>
                <a:gridCol w="1185033"/>
                <a:gridCol w="2097607"/>
              </a:tblGrid>
              <a:tr h="774388">
                <a:tc gridSpan="5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2970371" algn="l"/>
                        </a:tabLst>
                        <a:defRPr/>
                      </a:pPr>
                      <a:r>
                        <a:rPr kumimoji="1" lang="en-US" altLang="ko-KR" sz="2400" b="1" u="none" strike="noStrike" cap="none" normalizeH="0" baseline="0" dirty="0">
                          <a:solidFill>
                            <a:schemeClr val="bg1"/>
                          </a:solidFill>
                          <a:effectLst/>
                        </a:rPr>
                        <a:t>RETURN (</a:t>
                      </a:r>
                      <a:r>
                        <a:rPr kumimoji="1" lang="ko-KR" altLang="en-US" sz="2400" b="1" u="none" strike="noStrike" cap="none" normalizeH="0" baseline="0" dirty="0">
                          <a:solidFill>
                            <a:schemeClr val="bg1"/>
                          </a:solidFill>
                          <a:effectLst/>
                        </a:rPr>
                        <a:t>반납</a:t>
                      </a:r>
                      <a:r>
                        <a:rPr kumimoji="1" lang="en-US" altLang="ko-KR" sz="2400" b="1" u="none" strike="noStrike" cap="none" normalizeH="0" baseline="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kumimoji="1" lang="en-US" altLang="ko-KR" sz="2400" b="1" i="0" u="none" strike="noStrike" cap="none" normalizeH="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</a:tr>
              <a:tr h="72340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속성명</a:t>
                      </a:r>
                      <a:endParaRPr kumimoji="1" lang="ko-KR" altLang="en-US" sz="14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컬럼명</a:t>
                      </a:r>
                      <a:endParaRPr kumimoji="1" lang="ko-KR" altLang="en-US" sz="14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데이터형</a:t>
                      </a:r>
                      <a:endParaRPr kumimoji="1" lang="ko-KR" altLang="en-US" sz="14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1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NOT NULL</a:t>
                      </a:r>
                      <a:endParaRPr kumimoji="1" lang="ko-KR" altLang="en-US" sz="11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1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제약조건</a:t>
                      </a:r>
                      <a:endParaRPr kumimoji="1" lang="ko-KR" altLang="en-US" sz="1400" b="1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72340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반납번호</a:t>
                      </a:r>
                      <a:endParaRPr kumimoji="1" lang="ko-KR" altLang="en-US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ret_no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number</a:t>
                      </a: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PK</a:t>
                      </a:r>
                      <a:endParaRPr kumimoji="1" lang="ko-KR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72340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예약번호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rsv_no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number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FK</a:t>
                      </a:r>
                      <a:endParaRPr kumimoji="1" lang="ko-KR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72340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반납시간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ret_time</a:t>
                      </a: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timestamp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DEFAULT(SYSDATE)</a:t>
                      </a:r>
                      <a:endParaRPr kumimoji="1" lang="ko-KR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91215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연체요금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late_fee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u="none" strike="noStrike" cap="none" normalizeH="0" baseline="0">
                          <a:solidFill>
                            <a:schemeClr val="tx1"/>
                          </a:solidFill>
                          <a:effectLst/>
                        </a:rPr>
                        <a:t>number</a:t>
                      </a: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DEFAULT(0),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CK ( </a:t>
                      </a:r>
                      <a:r>
                        <a:rPr kumimoji="1" lang="en-US" altLang="ko-KR" sz="1400" b="0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late_fee</a:t>
                      </a:r>
                      <a:r>
                        <a:rPr kumimoji="1" lang="en-US" altLang="ko-KR" sz="1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 &gt;= 0)</a:t>
                      </a:r>
                      <a:endParaRPr kumimoji="1" lang="ko-KR" altLang="ko-KR" sz="14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72340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반납위치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zone_no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number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kumimoji="1" lang="en-US" altLang="ko-KR" sz="14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14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/>
                        </a:rPr>
                        <a:t>FK</a:t>
                      </a:r>
                      <a:endParaRPr kumimoji="1" lang="ko-KR" altLang="ko-KR" sz="14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굴림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545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프로젝트 설명</a:t>
            </a:r>
            <a:endParaRPr lang="en-US" altLang="ko-KR" sz="4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34540" y="1988820"/>
            <a:ext cx="78638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dirty="0"/>
              <a:t>● 운전면허는 있지만 </a:t>
            </a:r>
            <a:r>
              <a:rPr lang="ko-KR" altLang="en-US" dirty="0" err="1"/>
              <a:t>자차가</a:t>
            </a:r>
            <a:r>
              <a:rPr lang="ko-KR" altLang="en-US" dirty="0"/>
              <a:t> 없는 사람들이 이용하는 </a:t>
            </a:r>
            <a:r>
              <a:rPr lang="ko-KR" altLang="en-US" dirty="0" err="1"/>
              <a:t>카셰어링</a:t>
            </a:r>
            <a:r>
              <a:rPr lang="ko-KR" altLang="en-US" dirty="0"/>
              <a:t> 서비스는 대중들에게 유용한 서비스이다.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● 본인이 원하는 시간대와 차종을 직접 고를 수 있다는 장점이 있고  </a:t>
            </a:r>
            <a:r>
              <a:rPr lang="ko-KR" altLang="en-US" dirty="0" err="1"/>
              <a:t>모바일</a:t>
            </a:r>
            <a:r>
              <a:rPr lang="ko-KR" altLang="en-US" dirty="0"/>
              <a:t>  </a:t>
            </a:r>
            <a:r>
              <a:rPr lang="ko-KR" altLang="en-US" dirty="0" err="1"/>
              <a:t>앱을</a:t>
            </a:r>
            <a:r>
              <a:rPr lang="ko-KR" altLang="en-US" dirty="0"/>
              <a:t> 통해 손쉽게 예약이 가능하며 차를 빌리고 반납할 수 있는 </a:t>
            </a:r>
            <a:r>
              <a:rPr lang="ko-KR" altLang="en-US" dirty="0" err="1"/>
              <a:t>셰어링</a:t>
            </a:r>
            <a:r>
              <a:rPr lang="ko-KR" altLang="en-US" dirty="0"/>
              <a:t> 존이  전국 곳곳에 많이 생겨 이전과 달</a:t>
            </a:r>
            <a:r>
              <a:rPr lang="ko-KR" altLang="en-US" dirty="0" smtClean="0"/>
              <a:t>리 차를 </a:t>
            </a:r>
            <a:r>
              <a:rPr lang="ko-KR" altLang="en-US" dirty="0" err="1" smtClean="0"/>
              <a:t>렌트</a:t>
            </a:r>
            <a:r>
              <a:rPr lang="ko-KR" altLang="en-US" dirty="0" smtClean="0"/>
              <a:t> 하려고 멀리 </a:t>
            </a:r>
            <a:r>
              <a:rPr lang="ko-KR" altLang="en-US" dirty="0"/>
              <a:t>찾아가는 수고를 덜게 되었다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● 국내 </a:t>
            </a:r>
            <a:r>
              <a:rPr lang="ko-KR" altLang="en-US" dirty="0" err="1"/>
              <a:t>카셰어링</a:t>
            </a:r>
            <a:r>
              <a:rPr lang="ko-KR" altLang="en-US" dirty="0"/>
              <a:t> 서비스의 선두주자인 </a:t>
            </a:r>
            <a:r>
              <a:rPr lang="ko-KR" altLang="en-US" dirty="0" err="1"/>
              <a:t>그린카와</a:t>
            </a:r>
            <a:r>
              <a:rPr lang="ko-KR" altLang="en-US" dirty="0"/>
              <a:t> </a:t>
            </a:r>
            <a:r>
              <a:rPr lang="ko-KR" altLang="en-US" dirty="0" err="1"/>
              <a:t>쏘카는</a:t>
            </a:r>
            <a:r>
              <a:rPr lang="ko-KR" altLang="en-US" dirty="0"/>
              <a:t>  </a:t>
            </a:r>
            <a:r>
              <a:rPr lang="en-US" altLang="ko-KR" dirty="0"/>
              <a:t>2017</a:t>
            </a:r>
            <a:r>
              <a:rPr lang="ko-KR" altLang="en-US" dirty="0"/>
              <a:t>년 상반기에 </a:t>
            </a:r>
            <a:r>
              <a:rPr lang="ko-KR" altLang="en-US" dirty="0" err="1"/>
              <a:t>회원수</a:t>
            </a:r>
            <a:r>
              <a:rPr lang="ko-KR" altLang="en-US" dirty="0"/>
              <a:t> </a:t>
            </a:r>
            <a:r>
              <a:rPr lang="en-US" altLang="ko-KR" dirty="0"/>
              <a:t>460</a:t>
            </a:r>
            <a:r>
              <a:rPr lang="ko-KR" altLang="en-US" dirty="0" err="1"/>
              <a:t>만명을</a:t>
            </a:r>
            <a:r>
              <a:rPr lang="ko-KR" altLang="en-US" dirty="0"/>
              <a:t> 넘겼고 </a:t>
            </a:r>
            <a:r>
              <a:rPr lang="ko-KR" altLang="en-US" dirty="0" err="1"/>
              <a:t>카셰어링</a:t>
            </a:r>
            <a:r>
              <a:rPr lang="ko-KR" altLang="en-US" dirty="0"/>
              <a:t> 시장이 매년 </a:t>
            </a:r>
            <a:r>
              <a:rPr lang="en-US" altLang="ko-KR" dirty="0"/>
              <a:t>100%</a:t>
            </a:r>
            <a:r>
              <a:rPr lang="ko-KR" altLang="en-US" dirty="0"/>
              <a:t>가 넘는 성장을 하여 </a:t>
            </a:r>
            <a:r>
              <a:rPr lang="en-US" altLang="ko-KR" dirty="0"/>
              <a:t>2020</a:t>
            </a:r>
            <a:r>
              <a:rPr lang="ko-KR" altLang="en-US" dirty="0"/>
              <a:t>년엔 </a:t>
            </a:r>
            <a:r>
              <a:rPr lang="en-US" altLang="ko-KR" dirty="0"/>
              <a:t>5000</a:t>
            </a:r>
            <a:r>
              <a:rPr lang="ko-KR" altLang="en-US" dirty="0"/>
              <a:t>억 규모의 시장으로 성장할 전망이다</a:t>
            </a:r>
            <a:r>
              <a:rPr lang="en-US" altLang="ko-KR" dirty="0"/>
              <a:t>. </a:t>
            </a:r>
            <a:r>
              <a:rPr lang="ko-KR" altLang="en-US" dirty="0"/>
              <a:t>이에 현대</a:t>
            </a:r>
            <a:r>
              <a:rPr lang="en-US" altLang="ko-KR" dirty="0"/>
              <a:t>-</a:t>
            </a:r>
            <a:r>
              <a:rPr lang="ko-KR" altLang="en-US" dirty="0"/>
              <a:t>기아차등 국내 대기업들도 시장에 참여하려는 모습을 보이고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6568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회원가입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6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60954" y="1263194"/>
            <a:ext cx="4072557" cy="400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07419" y="1263239"/>
            <a:ext cx="4720104" cy="4005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297430" y="5703570"/>
            <a:ext cx="771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처음 로그인 화면에서 </a:t>
            </a:r>
            <a:r>
              <a:rPr lang="ko-KR" altLang="en-US" smtClean="0"/>
              <a:t>회원가입을 클</a:t>
            </a:r>
            <a:r>
              <a:rPr lang="ko-KR" altLang="en-US"/>
              <a:t>릭</a:t>
            </a:r>
            <a:r>
              <a:rPr lang="ko-KR" altLang="en-US" smtClean="0"/>
              <a:t> </a:t>
            </a:r>
            <a:r>
              <a:rPr lang="ko-KR" altLang="en-US" dirty="0" smtClean="0"/>
              <a:t>하면 회원가입 하는 창으로 이동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874770" y="3140482"/>
            <a:ext cx="2097405" cy="147038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4949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회원가입 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중복확인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6889" y="1637459"/>
            <a:ext cx="4221804" cy="3583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58050" y="1060785"/>
            <a:ext cx="339090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80910" y="2602975"/>
            <a:ext cx="334518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 flipV="1">
            <a:off x="3726180" y="1917084"/>
            <a:ext cx="3348228" cy="36891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09208" y="1446074"/>
            <a:ext cx="1148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중복확인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326584" y="4074829"/>
            <a:ext cx="3509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등록된 아이디가 존재 할 때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7326584" y="5977890"/>
            <a:ext cx="3299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사용 가능한 아이디 일 때</a:t>
            </a:r>
            <a:endParaRPr lang="ko-KR" altLang="en-US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80910" y="4559045"/>
            <a:ext cx="33452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4949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회원가입 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우편번호검색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32394" y="1383388"/>
            <a:ext cx="3838166" cy="3470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09208" y="4910972"/>
            <a:ext cx="25622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09208" y="1446074"/>
            <a:ext cx="4087232" cy="3458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17320" y="5143500"/>
            <a:ext cx="3853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기본정보를 다 쓴 후 지역</a:t>
            </a:r>
            <a:r>
              <a:rPr lang="ko-KR" altLang="en-US" dirty="0"/>
              <a:t>을</a:t>
            </a:r>
            <a:r>
              <a:rPr lang="ko-KR" altLang="en-US" dirty="0" smtClean="0"/>
              <a:t> 검색 한 뒤 클릭하면 주소와 상세 주소가 넣어진다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806190" y="2320290"/>
            <a:ext cx="2205990" cy="99441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892539" y="5605165"/>
            <a:ext cx="1634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정보를 다 넣고 회원가입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414949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로그인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73792" y="5226776"/>
            <a:ext cx="448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아이디나 비밀번호가 일치 하지 않을 </a:t>
            </a:r>
            <a:r>
              <a:rPr lang="ko-KR" altLang="en-US" dirty="0" smtClean="0"/>
              <a:t>때 </a:t>
            </a:r>
            <a:r>
              <a:rPr lang="ko-KR" altLang="en-US" dirty="0" err="1"/>
              <a:t>메세지를</a:t>
            </a:r>
            <a:r>
              <a:rPr lang="ko-KR" altLang="en-US" dirty="0"/>
              <a:t> </a:t>
            </a:r>
            <a:r>
              <a:rPr lang="ko-KR" altLang="en-US" dirty="0" smtClean="0"/>
              <a:t>띄우고 로그인 할 때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되었다는 </a:t>
            </a:r>
            <a:r>
              <a:rPr lang="ko-KR" altLang="en-US" dirty="0" err="1" smtClean="0"/>
              <a:t>메세지를</a:t>
            </a:r>
            <a:r>
              <a:rPr lang="ko-KR" altLang="en-US" dirty="0" smtClean="0"/>
              <a:t> 띄운다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70645" y="1047613"/>
            <a:ext cx="4072557" cy="400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52219" y="1047613"/>
            <a:ext cx="2440595" cy="118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4935" y="2485729"/>
            <a:ext cx="2440595" cy="1251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43648" y="5290304"/>
            <a:ext cx="2583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282F35"/>
                </a:solidFill>
              </a:rPr>
              <a:t>로그인 되었을 때</a:t>
            </a:r>
            <a:endParaRPr lang="ko-KR" altLang="en-US" sz="1600" dirty="0">
              <a:solidFill>
                <a:srgbClr val="282F35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63793" y="3931376"/>
            <a:ext cx="24860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5875020" y="1637914"/>
            <a:ext cx="64008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886450" y="3021153"/>
            <a:ext cx="64008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5886450" y="4552020"/>
            <a:ext cx="64008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545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err="1" smtClean="0">
                <a:solidFill>
                  <a:prstClr val="white"/>
                </a:solidFill>
                <a:cs typeface="Aharoni" panose="02010803020104030203" pitchFamily="2" charset="-79"/>
              </a:rPr>
              <a:t>마이페이지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56284" y="1569720"/>
            <a:ext cx="1758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로그인하면 메인 페이지가 뜨는데 거기에서 마이 페이지를 클릭하면 해당화면이 뜬</a:t>
            </a:r>
            <a:r>
              <a:rPr lang="ko-KR" altLang="en-US" dirty="0"/>
              <a:t>다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57833" y="1111083"/>
            <a:ext cx="3438167" cy="267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84834" y="2605283"/>
            <a:ext cx="4861335" cy="3858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3977640" y="3920490"/>
            <a:ext cx="0" cy="12801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977640" y="5200650"/>
            <a:ext cx="144018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545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예약확인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06130" y="2886075"/>
            <a:ext cx="3017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예약 확인 창에 있는 예약내역을 클릭 하면 차량이미지까지 상세히 확인할 수 있</a:t>
            </a:r>
            <a:r>
              <a:rPr lang="ko-KR" altLang="en-US" dirty="0"/>
              <a:t>다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53026" y="1125889"/>
            <a:ext cx="668980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5646420" y="3520440"/>
            <a:ext cx="240030" cy="48006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14950" y="3143250"/>
            <a:ext cx="79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click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6568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개인정보관리 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개인정보수정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88620" y="1819275"/>
            <a:ext cx="2036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개인정보관리에서 개인정보를 수정 할 수 있다 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190852"/>
            <a:ext cx="5277802" cy="470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49710" y="1343204"/>
            <a:ext cx="258127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49710" y="3336417"/>
            <a:ext cx="2562225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7875270" y="2052816"/>
            <a:ext cx="65151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875270" y="4035730"/>
            <a:ext cx="65151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6568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비밀번호 변경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7" y="1025357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58164" y="1800225"/>
            <a:ext cx="17735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개인정보 관리에서 비밀번호를 변경 할 수 있는데 기존  비밀번호와 변경할 비밀번호를 입력하여  변경 할 수 있다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42566" y="1143953"/>
            <a:ext cx="4125849" cy="3201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25565" y="1151087"/>
            <a:ext cx="3968042" cy="3102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84220" y="5078158"/>
            <a:ext cx="257175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61848" y="5059108"/>
            <a:ext cx="260032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388256" y="1659121"/>
            <a:ext cx="18877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기존비밀번호만 적고 변경할 비밀번호를 적지 않았을 때</a:t>
            </a:r>
            <a:endParaRPr lang="ko-KR" altLang="en-US" sz="1600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570095" y="4379462"/>
            <a:ext cx="0" cy="64633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067185" y="4373880"/>
            <a:ext cx="1007985" cy="7080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5740" y="5865930"/>
            <a:ext cx="328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비밀번호가 일치하지 않았을 때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9966959" y="5337810"/>
            <a:ext cx="16880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기존비밀번호와 변경할 비밀번호를 알맞게 입력했을 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306568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회원탈퇴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74371" y="1557843"/>
            <a:ext cx="22149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회원탈퇴를 할 때는 탈퇴 사유 중에 하나를 선택하고 탈퇴할 아이디와 비밀번호를 입력한 뒤에 탈퇴를 할 수 있다</a:t>
            </a:r>
            <a:endParaRPr lang="ko-KR" alt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07695" y="1103890"/>
            <a:ext cx="28098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89354" y="1103890"/>
            <a:ext cx="3590375" cy="2810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71373" y="3058374"/>
            <a:ext cx="30480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883139" y="3182109"/>
            <a:ext cx="19279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아이디 또는 비밀번호가 일치하지 않았을 때 메시지를 띄움</a:t>
            </a:r>
            <a:endParaRPr lang="ko-KR" alt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01193" y="4803743"/>
            <a:ext cx="246697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직선 연결선 16"/>
          <p:cNvCxnSpPr/>
          <p:nvPr/>
        </p:nvCxnSpPr>
        <p:spPr>
          <a:xfrm>
            <a:off x="4433081" y="4176045"/>
            <a:ext cx="0" cy="12801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433081" y="5456205"/>
            <a:ext cx="144018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517570" y="5189220"/>
            <a:ext cx="1935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아이디와 비밀번호를 맞게 입력했을 때 회원탈퇴가 됨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xmlns="" val="306568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7070" y="4736465"/>
            <a:ext cx="10234930" cy="2121535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245" y="188595"/>
            <a:ext cx="11091545" cy="676275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예약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245" y="975360"/>
            <a:ext cx="11091545" cy="5648960"/>
            <a:chOff x="563245" y="975360"/>
            <a:chExt cx="11091545" cy="5648960"/>
          </a:xfrm>
        </p:grpSpPr>
        <p:sp>
          <p:nvSpPr>
            <p:cNvPr id="8" name="직사각형 7"/>
            <p:cNvSpPr/>
            <p:nvPr/>
          </p:nvSpPr>
          <p:spPr>
            <a:xfrm>
              <a:off x="563245" y="1009015"/>
              <a:ext cx="11091545" cy="5614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245" y="975360"/>
              <a:ext cx="941705" cy="941705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7090" y="5926455"/>
              <a:ext cx="647700" cy="662940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xmlns:p14="http://schemas.microsoft.com/office/powerpoint/2010/main" xmlns="" id="{FD1026A1-1F2D-45AC-A4BD-DE652687A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86835" y="1410493"/>
            <a:ext cx="7120255" cy="4811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:p14="http://schemas.microsoft.com/office/powerpoint/2010/main" xmlns="" id="{705D5B7C-E975-4C13-8E3E-273F981B3C0E}"/>
              </a:ext>
            </a:extLst>
          </p:cNvPr>
          <p:cNvSpPr txBox="1"/>
          <p:nvPr/>
        </p:nvSpPr>
        <p:spPr>
          <a:xfrm>
            <a:off x="7746365" y="1723390"/>
            <a:ext cx="231711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장소 찾기를 누르면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:p14="http://schemas.microsoft.com/office/powerpoint/2010/main" xmlns="" id="{761CC467-DCEF-4A95-9415-8ADDD9EFEF43}"/>
              </a:ext>
            </a:extLst>
          </p:cNvPr>
          <p:cNvSpPr txBox="1"/>
          <p:nvPr/>
        </p:nvSpPr>
        <p:spPr>
          <a:xfrm>
            <a:off x="1034097" y="1756678"/>
            <a:ext cx="24177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예약시간</a:t>
            </a:r>
            <a:r>
              <a:rPr lang="ko-KR" altLang="en-US" dirty="0"/>
              <a:t>과</a:t>
            </a:r>
            <a:r>
              <a:rPr lang="en-US" altLang="ko-KR" dirty="0" smtClean="0"/>
              <a:t> </a:t>
            </a:r>
            <a:r>
              <a:rPr lang="ko-KR" altLang="en-US" dirty="0"/>
              <a:t>반납시간을 선택한 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예약장소와 반납장소 장소 찾기를</a:t>
            </a:r>
            <a:endParaRPr lang="en-US" altLang="ko-KR" dirty="0"/>
          </a:p>
          <a:p>
            <a:r>
              <a:rPr lang="ko-KR" altLang="en-US" dirty="0"/>
              <a:t>누르면 장소를 검색해 </a:t>
            </a:r>
            <a:r>
              <a:rPr lang="ko-KR" altLang="en-US" dirty="0" smtClean="0"/>
              <a:t>찾는</a:t>
            </a:r>
            <a:r>
              <a:rPr lang="en-US" altLang="ko-KR" dirty="0"/>
              <a:t> </a:t>
            </a:r>
            <a:r>
              <a:rPr lang="ko-KR" altLang="en-US" dirty="0" smtClean="0"/>
              <a:t>새로운 </a:t>
            </a:r>
            <a:r>
              <a:rPr lang="ko-KR" altLang="en-US" dirty="0"/>
              <a:t>창이 열린다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cxnSp>
        <p:nvCxnSpPr>
          <p:cNvPr id="20" name="도형 19"/>
          <p:cNvCxnSpPr/>
          <p:nvPr/>
        </p:nvCxnSpPr>
        <p:spPr>
          <a:xfrm>
            <a:off x="8006080" y="2070100"/>
            <a:ext cx="0" cy="566420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90528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벤치마킹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400" b="1" i="1" dirty="0" err="1" smtClean="0">
                <a:solidFill>
                  <a:prstClr val="white"/>
                </a:solidFill>
                <a:cs typeface="Aharoni" panose="02010803020104030203" pitchFamily="2" charset="-79"/>
              </a:rPr>
              <a:t>쏘카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5546" y="984211"/>
            <a:ext cx="6730571" cy="52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6568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예약 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– </a:t>
            </a:r>
            <a:r>
              <a:rPr lang="ko-KR" altLang="en-US" sz="4000" b="1" i="1" dirty="0" err="1" smtClean="0">
                <a:solidFill>
                  <a:prstClr val="white"/>
                </a:solidFill>
                <a:cs typeface="Aharoni" panose="02010803020104030203" pitchFamily="2" charset="-79"/>
              </a:rPr>
              <a:t>셰어링존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 선택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그림 8" descr="C:/Users/java/AppData/Roaming/PolarisOffice/ETemp/1372_4786400/image1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415220" y="1247140"/>
            <a:ext cx="8004175" cy="485013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:p14="http://schemas.microsoft.com/office/powerpoint/2010/main" xmlns="" id="{674A6867-8C98-470F-8151-9087AC4F913A}"/>
              </a:ext>
            </a:extLst>
          </p:cNvPr>
          <p:cNvSpPr txBox="1"/>
          <p:nvPr/>
        </p:nvSpPr>
        <p:spPr>
          <a:xfrm>
            <a:off x="612775" y="2066290"/>
            <a:ext cx="2424430" cy="23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 뜬 장소 찾기 창에서 찾을 동을 입력하고 검색 버튼을 누르면 그에 맞는 장소가 뜨고 테이블 선택과 동시에 완료를 누르면 예약에 값이 매겨진다</a:t>
            </a:r>
            <a:r>
              <a:rPr lang="en-US" altLang="ko-KR" dirty="0"/>
              <a:t>.</a:t>
            </a:r>
          </a:p>
        </p:txBody>
      </p:sp>
      <p:cxnSp>
        <p:nvCxnSpPr>
          <p:cNvPr id="11" name="도형 19"/>
          <p:cNvCxnSpPr/>
          <p:nvPr/>
        </p:nvCxnSpPr>
        <p:spPr>
          <a:xfrm flipV="1">
            <a:off x="2865120" y="2108835"/>
            <a:ext cx="884555" cy="413385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도형 20"/>
          <p:cNvCxnSpPr/>
          <p:nvPr/>
        </p:nvCxnSpPr>
        <p:spPr>
          <a:xfrm>
            <a:off x="3016885" y="4156710"/>
            <a:ext cx="2245360" cy="1604010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도형 21"/>
          <p:cNvCxnSpPr/>
          <p:nvPr/>
        </p:nvCxnSpPr>
        <p:spPr>
          <a:xfrm flipH="1">
            <a:off x="9360535" y="1998980"/>
            <a:ext cx="782955" cy="480060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:p14="http://schemas.microsoft.com/office/powerpoint/2010/main" xmlns="" id="{9D107DA3-E110-4ADD-A8F4-AF6C270171CA}"/>
              </a:ext>
            </a:extLst>
          </p:cNvPr>
          <p:cNvSpPr txBox="1"/>
          <p:nvPr/>
        </p:nvSpPr>
        <p:spPr>
          <a:xfrm>
            <a:off x="10200640" y="1743075"/>
            <a:ext cx="171894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장소가 입력됨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4949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예약 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차량선택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:p14="http://schemas.microsoft.com/office/powerpoint/2010/main" xmlns="" id="{FEE93289-7FBE-404E-A767-A4939BDBD07F}"/>
              </a:ext>
            </a:extLst>
          </p:cNvPr>
          <p:cNvSpPr txBox="1"/>
          <p:nvPr/>
        </p:nvSpPr>
        <p:spPr>
          <a:xfrm>
            <a:off x="1039495" y="2371725"/>
            <a:ext cx="354203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차량보기 버튼을 누르면</a:t>
            </a:r>
            <a:endParaRPr lang="en-US" altLang="ko-KR" dirty="0"/>
          </a:p>
          <a:p>
            <a:r>
              <a:rPr lang="ko-KR" altLang="en-US" dirty="0"/>
              <a:t>장소에 맞는 차량이 뜨게  되며</a:t>
            </a:r>
            <a:endParaRPr lang="en-US" altLang="ko-KR" dirty="0"/>
          </a:p>
          <a:p>
            <a:r>
              <a:rPr lang="ko-KR" altLang="en-US" dirty="0"/>
              <a:t>차량 이미지와 이미지 밑에 있는</a:t>
            </a:r>
            <a:endParaRPr lang="en-US" altLang="ko-KR" dirty="0"/>
          </a:p>
          <a:p>
            <a:r>
              <a:rPr lang="ko-KR" altLang="en-US" dirty="0"/>
              <a:t>차량 옵션이 자동으로 뜨게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:p14="http://schemas.microsoft.com/office/powerpoint/2010/main" xmlns="" id="{CE347884-77B3-42FC-BBF6-5C2AE9F07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66335" y="1309370"/>
            <a:ext cx="6096635" cy="4900295"/>
          </a:xfrm>
          <a:prstGeom prst="rect">
            <a:avLst/>
          </a:prstGeom>
        </p:spPr>
      </p:pic>
      <p:cxnSp>
        <p:nvCxnSpPr>
          <p:cNvPr id="11" name="도형 19"/>
          <p:cNvCxnSpPr/>
          <p:nvPr/>
        </p:nvCxnSpPr>
        <p:spPr>
          <a:xfrm>
            <a:off x="3921125" y="3660775"/>
            <a:ext cx="1409065" cy="1036955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:p14="http://schemas.microsoft.com/office/powerpoint/2010/main" xmlns="" id="{3C5993F8-D2A9-48B6-87BF-50D230EEA534}"/>
              </a:ext>
            </a:extLst>
          </p:cNvPr>
          <p:cNvSpPr txBox="1"/>
          <p:nvPr/>
        </p:nvSpPr>
        <p:spPr>
          <a:xfrm>
            <a:off x="3219450" y="5534025"/>
            <a:ext cx="287655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결제 버튼을 누르면 예약을 하기 위한 </a:t>
            </a:r>
            <a:r>
              <a:rPr lang="ko-KR" altLang="en-US" smtClean="0"/>
              <a:t>다음 창으로 </a:t>
            </a:r>
            <a:r>
              <a:rPr lang="ko-KR" altLang="en-US" dirty="0"/>
              <a:t>넘어간다</a:t>
            </a:r>
          </a:p>
        </p:txBody>
      </p:sp>
      <p:cxnSp>
        <p:nvCxnSpPr>
          <p:cNvPr id="13" name="도형 20"/>
          <p:cNvCxnSpPr/>
          <p:nvPr/>
        </p:nvCxnSpPr>
        <p:spPr>
          <a:xfrm flipV="1">
            <a:off x="6170295" y="5823890"/>
            <a:ext cx="822960" cy="1600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6866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7070" y="4736465"/>
            <a:ext cx="10234930" cy="2121535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245" y="188595"/>
            <a:ext cx="11091545" cy="676275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예약 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결제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245" y="967105"/>
            <a:ext cx="11091545" cy="5614670"/>
            <a:chOff x="563245" y="967105"/>
            <a:chExt cx="11091545" cy="5614670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>
              <a:off x="563245" y="967105"/>
              <a:ext cx="11092180" cy="561530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자유형 17"/>
            <p:cNvSpPr>
              <a:spLocks/>
            </p:cNvSpPr>
            <p:nvPr/>
          </p:nvSpPr>
          <p:spPr>
            <a:xfrm>
              <a:off x="563245" y="967105"/>
              <a:ext cx="942340" cy="942340"/>
            </a:xfrm>
            <a:custGeom>
              <a:avLst/>
              <a:gdLst>
                <a:gd name="TX0" fmla="*/ 0 w 942000"/>
                <a:gd name="TY0" fmla="*/ 0 h 942019"/>
                <a:gd name="TX1" fmla="*/ 941999 w 942000"/>
                <a:gd name="TY1" fmla="*/ 0 h 942019"/>
                <a:gd name="TX2" fmla="*/ 845703 w 942000"/>
                <a:gd name="TY2" fmla="*/ 4863 h 942019"/>
                <a:gd name="TX3" fmla="*/ 0 w 942000"/>
                <a:gd name="TY3" fmla="*/ 942018 h 942019"/>
                <a:gd name="TX4" fmla="*/ 0 w 942000"/>
                <a:gd name="TY4" fmla="*/ 0 h 94201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942000" h="942019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>
            <a:xfrm>
              <a:off x="11007090" y="5918835"/>
              <a:ext cx="648335" cy="663575"/>
            </a:xfrm>
            <a:custGeom>
              <a:avLst/>
              <a:gdLst>
                <a:gd name="TX0" fmla="*/ 647972 w 647973"/>
                <a:gd name="TY0" fmla="*/ 0 h 662725"/>
                <a:gd name="TX1" fmla="*/ 647972 w 647973"/>
                <a:gd name="TY1" fmla="*/ 662724 h 662725"/>
                <a:gd name="TX2" fmla="*/ 0 w 647973"/>
                <a:gd name="TY2" fmla="*/ 662724 h 662725"/>
                <a:gd name="TX3" fmla="*/ 18555 w 647973"/>
                <a:gd name="TY3" fmla="*/ 657953 h 662725"/>
                <a:gd name="TX4" fmla="*/ 638095 w 647973"/>
                <a:gd name="TY4" fmla="*/ 38413 h 662725"/>
                <a:gd name="TX5" fmla="*/ 647972 w 647973"/>
                <a:gd name="TY5" fmla="*/ 0 h 66272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647973" h="662725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:p14="http://schemas.microsoft.com/office/powerpoint/2010/main" xmlns="" id="{8B502086-6F8E-494B-A061-7D38EE5B6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19065" y="1584325"/>
            <a:ext cx="6043295" cy="4778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:p14="http://schemas.microsoft.com/office/powerpoint/2010/main" xmlns="" id="{64573D8A-FCC1-407F-A068-805D8930831C}"/>
              </a:ext>
            </a:extLst>
          </p:cNvPr>
          <p:cNvSpPr txBox="1"/>
          <p:nvPr/>
        </p:nvSpPr>
        <p:spPr>
          <a:xfrm>
            <a:off x="1180465" y="2165985"/>
            <a:ext cx="3569970" cy="203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차량정보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차량번호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예약시간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반납시간</a:t>
            </a:r>
            <a:r>
              <a:rPr lang="en-US" altLang="ko-KR" dirty="0"/>
              <a:t>,</a:t>
            </a:r>
            <a:r>
              <a:rPr lang="ko-KR" altLang="en-US" dirty="0"/>
              <a:t> 총 이용요금이 나오고</a:t>
            </a:r>
            <a:endParaRPr lang="en-US" altLang="ko-KR" dirty="0"/>
          </a:p>
          <a:p>
            <a:r>
              <a:rPr lang="ko-KR" altLang="en-US" dirty="0"/>
              <a:t>결제방법과 은행을 선택하고 결제를 누르면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전에 </a:t>
            </a:r>
            <a:r>
              <a:rPr lang="ko-KR" altLang="en-US" dirty="0" smtClean="0"/>
              <a:t>예약장소 지도와 반납장소 지도 </a:t>
            </a:r>
            <a:r>
              <a:rPr lang="ko-KR" altLang="en-US" dirty="0"/>
              <a:t>버튼을 누르게 되면 장소에 맞는 지도가 뜬다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:p14="http://schemas.microsoft.com/office/powerpoint/2010/main" xmlns="" id="{8AA8AB51-558F-42BC-8344-A415FD5A3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84900" y="4507230"/>
            <a:ext cx="693420" cy="7086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:p14="http://schemas.microsoft.com/office/powerpoint/2010/main" xmlns="" id="{90BF0B16-2A74-4283-82C3-EA684935D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71565" y="5216525"/>
            <a:ext cx="449580" cy="1447800"/>
          </a:xfrm>
          <a:prstGeom prst="rect">
            <a:avLst/>
          </a:prstGeom>
        </p:spPr>
      </p:pic>
      <p:cxnSp>
        <p:nvCxnSpPr>
          <p:cNvPr id="20" name="도형 19"/>
          <p:cNvCxnSpPr/>
          <p:nvPr/>
        </p:nvCxnSpPr>
        <p:spPr>
          <a:xfrm>
            <a:off x="5784215" y="4679315"/>
            <a:ext cx="356235" cy="9525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도형 20"/>
          <p:cNvCxnSpPr/>
          <p:nvPr/>
        </p:nvCxnSpPr>
        <p:spPr>
          <a:xfrm>
            <a:off x="5774690" y="5303520"/>
            <a:ext cx="375285" cy="29210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도형 21"/>
          <p:cNvCxnSpPr/>
          <p:nvPr/>
        </p:nvCxnSpPr>
        <p:spPr>
          <a:xfrm flipH="1" flipV="1">
            <a:off x="9607550" y="2247900"/>
            <a:ext cx="10160" cy="855980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도형 22"/>
          <p:cNvCxnSpPr/>
          <p:nvPr/>
        </p:nvCxnSpPr>
        <p:spPr>
          <a:xfrm>
            <a:off x="9622155" y="3491865"/>
            <a:ext cx="0" cy="749935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23"/>
          <p:cNvSpPr txBox="1">
            <a:spLocks/>
          </p:cNvSpPr>
          <p:nvPr/>
        </p:nvSpPr>
        <p:spPr>
          <a:xfrm>
            <a:off x="9127490" y="3141980"/>
            <a:ext cx="84328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CLICK!</a:t>
            </a: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2567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7070" y="4736465"/>
            <a:ext cx="10234930" cy="2121535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245" y="188595"/>
            <a:ext cx="11091545" cy="676275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예약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245" y="1053465"/>
            <a:ext cx="11091545" cy="5614670"/>
            <a:chOff x="563245" y="1053465"/>
            <a:chExt cx="11091545" cy="5614670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>
              <a:off x="563245" y="1053465"/>
              <a:ext cx="11092180" cy="561530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자유형 17"/>
            <p:cNvSpPr>
              <a:spLocks/>
            </p:cNvSpPr>
            <p:nvPr/>
          </p:nvSpPr>
          <p:spPr>
            <a:xfrm>
              <a:off x="563245" y="1053465"/>
              <a:ext cx="942340" cy="942340"/>
            </a:xfrm>
            <a:custGeom>
              <a:avLst/>
              <a:gdLst>
                <a:gd name="TX0" fmla="*/ 0 w 942000"/>
                <a:gd name="TY0" fmla="*/ 0 h 942019"/>
                <a:gd name="TX1" fmla="*/ 941999 w 942000"/>
                <a:gd name="TY1" fmla="*/ 0 h 942019"/>
                <a:gd name="TX2" fmla="*/ 845703 w 942000"/>
                <a:gd name="TY2" fmla="*/ 4863 h 942019"/>
                <a:gd name="TX3" fmla="*/ 0 w 942000"/>
                <a:gd name="TY3" fmla="*/ 942018 h 942019"/>
                <a:gd name="TX4" fmla="*/ 0 w 942000"/>
                <a:gd name="TY4" fmla="*/ 0 h 94201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942000" h="942019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>
            <a:xfrm>
              <a:off x="11007090" y="6005195"/>
              <a:ext cx="648335" cy="663575"/>
            </a:xfrm>
            <a:custGeom>
              <a:avLst/>
              <a:gdLst>
                <a:gd name="TX0" fmla="*/ 647972 w 647973"/>
                <a:gd name="TY0" fmla="*/ 0 h 662725"/>
                <a:gd name="TX1" fmla="*/ 647972 w 647973"/>
                <a:gd name="TY1" fmla="*/ 662724 h 662725"/>
                <a:gd name="TX2" fmla="*/ 0 w 647973"/>
                <a:gd name="TY2" fmla="*/ 662724 h 662725"/>
                <a:gd name="TX3" fmla="*/ 18555 w 647973"/>
                <a:gd name="TY3" fmla="*/ 657953 h 662725"/>
                <a:gd name="TX4" fmla="*/ 638095 w 647973"/>
                <a:gd name="TY4" fmla="*/ 38413 h 662725"/>
                <a:gd name="TX5" fmla="*/ 647972 w 647973"/>
                <a:gd name="TY5" fmla="*/ 0 h 66272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647973" h="662725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:p14="http://schemas.microsoft.com/office/powerpoint/2010/main" xmlns="" id="{9DBF44BF-FC76-4BEF-B074-13F452D03FD9}"/>
              </a:ext>
            </a:extLst>
          </p:cNvPr>
          <p:cNvSpPr txBox="1"/>
          <p:nvPr/>
        </p:nvSpPr>
        <p:spPr>
          <a:xfrm>
            <a:off x="1287145" y="2201545"/>
            <a:ext cx="331914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밑에 </a:t>
            </a:r>
            <a:r>
              <a:rPr lang="ko-KR" altLang="en-US" dirty="0"/>
              <a:t>있는 결제 </a:t>
            </a:r>
            <a:r>
              <a:rPr lang="ko-KR" altLang="en-US" dirty="0" smtClean="0"/>
              <a:t>창을</a:t>
            </a:r>
            <a:r>
              <a:rPr lang="en-US" altLang="ko-KR" dirty="0"/>
              <a:t> </a:t>
            </a:r>
            <a:r>
              <a:rPr lang="ko-KR" altLang="en-US" dirty="0" smtClean="0"/>
              <a:t>누르면 </a:t>
            </a:r>
            <a:r>
              <a:rPr lang="ko-KR" altLang="en-US" dirty="0"/>
              <a:t>예약이 </a:t>
            </a:r>
            <a:r>
              <a:rPr lang="ko-KR" altLang="en-US" dirty="0" smtClean="0"/>
              <a:t>완료 되었다는 </a:t>
            </a:r>
            <a:r>
              <a:rPr lang="ko-KR" altLang="en-US" dirty="0"/>
              <a:t>문구와 함께 예약이 끝난다</a:t>
            </a:r>
            <a:r>
              <a:rPr lang="en-US" altLang="ko-KR" dirty="0"/>
              <a:t>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13973" y="1404302"/>
            <a:ext cx="6196873" cy="4932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61479" y="3722052"/>
            <a:ext cx="18002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도형 19"/>
          <p:cNvCxnSpPr/>
          <p:nvPr/>
        </p:nvCxnSpPr>
        <p:spPr>
          <a:xfrm flipH="1" flipV="1">
            <a:off x="7573327" y="4569777"/>
            <a:ext cx="176530" cy="1508125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37740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반</a:t>
            </a:r>
            <a:r>
              <a:rPr lang="ko-KR" altLang="en-US" sz="4000" b="1" i="1" dirty="0">
                <a:solidFill>
                  <a:prstClr val="white"/>
                </a:solidFill>
                <a:cs typeface="Aharoni" panose="02010803020104030203" pitchFamily="2" charset="-79"/>
              </a:rPr>
              <a:t>납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56284" y="1569720"/>
            <a:ext cx="1758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예약 후 메인 페이지에서 </a:t>
            </a:r>
            <a:endParaRPr lang="en-US" altLang="ko-KR" dirty="0" smtClean="0"/>
          </a:p>
          <a:p>
            <a:r>
              <a:rPr lang="ko-KR" altLang="en-US" dirty="0" smtClean="0"/>
              <a:t>반납화면 클릭</a:t>
            </a:r>
            <a:endParaRPr lang="ko-KR" altLang="en-US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57833" y="1111083"/>
            <a:ext cx="3438167" cy="267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445828" y="2605283"/>
            <a:ext cx="4739345" cy="3858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3977640" y="3920490"/>
            <a:ext cx="0" cy="12801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977640" y="5200650"/>
            <a:ext cx="237705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23"/>
          <p:cNvSpPr txBox="1">
            <a:spLocks/>
          </p:cNvSpPr>
          <p:nvPr/>
        </p:nvSpPr>
        <p:spPr>
          <a:xfrm>
            <a:off x="6231128" y="1260971"/>
            <a:ext cx="6998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click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9"/>
          <p:cNvCxnSpPr>
            <a:stCxn id="15" idx="1"/>
          </p:cNvCxnSpPr>
          <p:nvPr/>
        </p:nvCxnSpPr>
        <p:spPr>
          <a:xfrm flipH="1">
            <a:off x="4879362" y="1446074"/>
            <a:ext cx="1351766" cy="244413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1331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7070" y="4736465"/>
            <a:ext cx="10234930" cy="2121535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245" y="188595"/>
            <a:ext cx="11091545" cy="676275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반납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245" y="967105"/>
            <a:ext cx="11091545" cy="5614670"/>
            <a:chOff x="563245" y="967105"/>
            <a:chExt cx="11091545" cy="5614670"/>
          </a:xfrm>
        </p:grpSpPr>
        <p:sp>
          <p:nvSpPr>
            <p:cNvPr id="8" name="직사각형 7"/>
            <p:cNvSpPr>
              <a:spLocks/>
            </p:cNvSpPr>
            <p:nvPr/>
          </p:nvSpPr>
          <p:spPr>
            <a:xfrm>
              <a:off x="563245" y="967105"/>
              <a:ext cx="11092180" cy="561530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자유형 17"/>
            <p:cNvSpPr>
              <a:spLocks/>
            </p:cNvSpPr>
            <p:nvPr/>
          </p:nvSpPr>
          <p:spPr>
            <a:xfrm>
              <a:off x="563245" y="967105"/>
              <a:ext cx="942340" cy="942340"/>
            </a:xfrm>
            <a:custGeom>
              <a:avLst/>
              <a:gdLst>
                <a:gd name="TX0" fmla="*/ 0 w 942000"/>
                <a:gd name="TY0" fmla="*/ 0 h 942019"/>
                <a:gd name="TX1" fmla="*/ 941999 w 942000"/>
                <a:gd name="TY1" fmla="*/ 0 h 942019"/>
                <a:gd name="TX2" fmla="*/ 845703 w 942000"/>
                <a:gd name="TY2" fmla="*/ 4863 h 942019"/>
                <a:gd name="TX3" fmla="*/ 0 w 942000"/>
                <a:gd name="TY3" fmla="*/ 942018 h 942019"/>
                <a:gd name="TX4" fmla="*/ 0 w 942000"/>
                <a:gd name="TY4" fmla="*/ 0 h 942019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942000" h="942019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자유형 18"/>
            <p:cNvSpPr>
              <a:spLocks/>
            </p:cNvSpPr>
            <p:nvPr/>
          </p:nvSpPr>
          <p:spPr>
            <a:xfrm>
              <a:off x="11007090" y="5918835"/>
              <a:ext cx="648335" cy="663575"/>
            </a:xfrm>
            <a:custGeom>
              <a:avLst/>
              <a:gdLst>
                <a:gd name="TX0" fmla="*/ 647972 w 647973"/>
                <a:gd name="TY0" fmla="*/ 0 h 662725"/>
                <a:gd name="TX1" fmla="*/ 647972 w 647973"/>
                <a:gd name="TY1" fmla="*/ 662724 h 662725"/>
                <a:gd name="TX2" fmla="*/ 0 w 647973"/>
                <a:gd name="TY2" fmla="*/ 662724 h 662725"/>
                <a:gd name="TX3" fmla="*/ 18555 w 647973"/>
                <a:gd name="TY3" fmla="*/ 657953 h 662725"/>
                <a:gd name="TX4" fmla="*/ 638095 w 647973"/>
                <a:gd name="TY4" fmla="*/ 38413 h 662725"/>
                <a:gd name="TX5" fmla="*/ 647972 w 647973"/>
                <a:gd name="TY5" fmla="*/ 0 h 66272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</a:cxnLst>
              <a:rect l="l" t="t" r="r" b="b"/>
              <a:pathLst>
                <a:path w="647973" h="662725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8B502086-6F8E-494B-A061-7D38EE5B6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12915" y="1575695"/>
            <a:ext cx="5868934" cy="4778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4573D8A-FCC1-407F-A068-805D8930831C}"/>
              </a:ext>
            </a:extLst>
          </p:cNvPr>
          <p:cNvSpPr txBox="1"/>
          <p:nvPr/>
        </p:nvSpPr>
        <p:spPr>
          <a:xfrm>
            <a:off x="1180465" y="2967335"/>
            <a:ext cx="3569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반납화면에서 차량 예약번호 및</a:t>
            </a:r>
            <a:endParaRPr lang="en-US" altLang="ko-KR" dirty="0" smtClean="0"/>
          </a:p>
          <a:p>
            <a:r>
              <a:rPr lang="ko-KR" altLang="en-US" dirty="0" smtClean="0"/>
              <a:t>반납 위치 확인 후 확인버튼 클릭</a:t>
            </a:r>
            <a:endParaRPr lang="en-US" altLang="ko-KR" dirty="0" smtClean="0"/>
          </a:p>
          <a:p>
            <a:endParaRPr lang="en-US" altLang="ko-KR" dirty="0" smtClean="0"/>
          </a:p>
        </p:txBody>
      </p:sp>
      <p:cxnSp>
        <p:nvCxnSpPr>
          <p:cNvPr id="22" name="도형 21"/>
          <p:cNvCxnSpPr/>
          <p:nvPr/>
        </p:nvCxnSpPr>
        <p:spPr>
          <a:xfrm flipH="1">
            <a:off x="7783262" y="3894576"/>
            <a:ext cx="758211" cy="0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도형 21"/>
          <p:cNvCxnSpPr/>
          <p:nvPr/>
        </p:nvCxnSpPr>
        <p:spPr>
          <a:xfrm flipH="1">
            <a:off x="9427433" y="5085184"/>
            <a:ext cx="758211" cy="0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6888088" y="3789040"/>
            <a:ext cx="795282" cy="216024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819267" y="4948518"/>
            <a:ext cx="2547569" cy="291993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텍스트 상자 23"/>
          <p:cNvSpPr txBox="1">
            <a:spLocks/>
          </p:cNvSpPr>
          <p:nvPr/>
        </p:nvSpPr>
        <p:spPr>
          <a:xfrm>
            <a:off x="6469333" y="5490108"/>
            <a:ext cx="6998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click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28" name="도형 19"/>
          <p:cNvCxnSpPr/>
          <p:nvPr/>
        </p:nvCxnSpPr>
        <p:spPr>
          <a:xfrm>
            <a:off x="7292148" y="5675211"/>
            <a:ext cx="491778" cy="150834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7824192" y="5675211"/>
            <a:ext cx="409826" cy="3016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9744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반납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00154" y="1717192"/>
            <a:ext cx="3903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확인을 클릭한 뒤에 반납확인 창과 함께 연체 요금확인 후 메인 화면 </a:t>
            </a:r>
            <a:endParaRPr lang="en-US" altLang="ko-KR" dirty="0" smtClean="0"/>
          </a:p>
          <a:p>
            <a:r>
              <a:rPr lang="ko-KR" altLang="en-US" dirty="0" smtClean="0"/>
              <a:t>창으로 이동</a:t>
            </a:r>
            <a:endParaRPr lang="ko-KR" altLang="en-US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618347" y="979825"/>
            <a:ext cx="4661511" cy="379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4064855" y="4736592"/>
            <a:ext cx="0" cy="71619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064855" y="5487072"/>
            <a:ext cx="329645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23"/>
          <p:cNvSpPr txBox="1">
            <a:spLocks/>
          </p:cNvSpPr>
          <p:nvPr/>
        </p:nvSpPr>
        <p:spPr>
          <a:xfrm>
            <a:off x="5124627" y="2895776"/>
            <a:ext cx="772818" cy="3957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CLICK!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9"/>
          <p:cNvCxnSpPr/>
          <p:nvPr/>
        </p:nvCxnSpPr>
        <p:spPr>
          <a:xfrm flipH="1" flipV="1">
            <a:off x="3857386" y="3015695"/>
            <a:ext cx="1267241" cy="77956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68832" y="3255569"/>
            <a:ext cx="3438167" cy="267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텍스트 상자 23"/>
          <p:cNvSpPr txBox="1">
            <a:spLocks/>
          </p:cNvSpPr>
          <p:nvPr/>
        </p:nvSpPr>
        <p:spPr>
          <a:xfrm>
            <a:off x="625023" y="3562708"/>
            <a:ext cx="772818" cy="3957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500" b="0" cap="none" dirty="0" smtClean="0">
                <a:latin typeface="맑은 고딕" charset="0"/>
                <a:ea typeface="맑은 고딕" charset="0"/>
              </a:rPr>
              <a:t>연체요금확인</a:t>
            </a:r>
            <a:endParaRPr lang="en-US" altLang="ko-KR" sz="15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22" name="도형 19"/>
          <p:cNvCxnSpPr/>
          <p:nvPr/>
        </p:nvCxnSpPr>
        <p:spPr>
          <a:xfrm flipV="1">
            <a:off x="1890272" y="3291527"/>
            <a:ext cx="899032" cy="346574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3447560" y="2903838"/>
            <a:ext cx="409826" cy="3016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835409" y="3137466"/>
            <a:ext cx="322730" cy="237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2740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차량등록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 - 1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단계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59915" y="1203895"/>
            <a:ext cx="3652115" cy="2744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77953" y="2355202"/>
            <a:ext cx="3636459" cy="274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도형 22"/>
          <p:cNvCxnSpPr/>
          <p:nvPr/>
        </p:nvCxnSpPr>
        <p:spPr>
          <a:xfrm flipV="1">
            <a:off x="1261300" y="2355201"/>
            <a:ext cx="487490" cy="1073799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30973" y="3543300"/>
            <a:ext cx="90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070650"/>
            <a:ext cx="4701585" cy="351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도형 22"/>
          <p:cNvCxnSpPr/>
          <p:nvPr/>
        </p:nvCxnSpPr>
        <p:spPr>
          <a:xfrm flipV="1">
            <a:off x="2434590" y="4199693"/>
            <a:ext cx="918210" cy="630374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22525" y="4916063"/>
            <a:ext cx="1243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차량 선택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360920" y="1446074"/>
            <a:ext cx="35203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</a:t>
            </a:r>
            <a:r>
              <a:rPr lang="ko-KR" altLang="en-US" sz="1600" dirty="0" smtClean="0"/>
              <a:t>단계에서는 차종선택 버튼을 누르면 생성되는 창에서 차종을 고르고 번호판과 이용요금 정보를 입력한다</a:t>
            </a:r>
            <a:r>
              <a:rPr lang="en-US" altLang="ko-KR" sz="1600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643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차량등록 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- 2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단계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5286" y="1301236"/>
            <a:ext cx="6613335" cy="4962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978140" y="2674264"/>
            <a:ext cx="35203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</a:t>
            </a:r>
            <a:r>
              <a:rPr lang="ko-KR" altLang="en-US" sz="1600" dirty="0" smtClean="0"/>
              <a:t>단계에서는 등록할 차량의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가지 옵션을 지정한다</a:t>
            </a:r>
            <a:r>
              <a:rPr lang="en-US" altLang="ko-KR" sz="1600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643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관리자 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차량등록 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– 3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단계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8676" y="1074344"/>
            <a:ext cx="5055536" cy="379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61708" y="2465723"/>
            <a:ext cx="5169277" cy="388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도형 22"/>
          <p:cNvCxnSpPr/>
          <p:nvPr/>
        </p:nvCxnSpPr>
        <p:spPr>
          <a:xfrm flipH="1">
            <a:off x="5017770" y="1917083"/>
            <a:ext cx="1657350" cy="548640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69430" y="1329629"/>
            <a:ext cx="35203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3</a:t>
            </a:r>
            <a:r>
              <a:rPr lang="ko-KR" altLang="en-US" sz="1600" dirty="0" smtClean="0"/>
              <a:t>단계에서는 차량이 배치될 곳을 선택한다 등록된 지역의 아이콘을 선택하면 그 정보가 좌측에 표시된다</a:t>
            </a:r>
            <a:r>
              <a:rPr lang="en-US" altLang="ko-KR" sz="160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23011" y="4968179"/>
            <a:ext cx="379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Google Maps </a:t>
            </a:r>
            <a:r>
              <a:rPr lang="en-US" altLang="ko-KR" dirty="0" err="1" smtClean="0"/>
              <a:t>javascript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en-US" altLang="ko-KR" dirty="0" err="1" smtClean="0"/>
              <a:t>JXBrowser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2939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벤치마킹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400" b="1" i="1" dirty="0" err="1" smtClean="0">
                <a:solidFill>
                  <a:prstClr val="white"/>
                </a:solidFill>
                <a:cs typeface="Aharoni" panose="02010803020104030203" pitchFamily="2" charset="-79"/>
              </a:rPr>
              <a:t>쏘카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95213" y="1144777"/>
            <a:ext cx="7484235" cy="4158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83180" y="5692140"/>
            <a:ext cx="676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맵을</a:t>
            </a:r>
            <a:r>
              <a:rPr lang="ko-KR" altLang="en-US" dirty="0"/>
              <a:t> 사용해서 예약하고자 하는 위치를 쉽게 검색할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4116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차량조회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463790" y="1304713"/>
            <a:ext cx="301751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현재 배치된 차량을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번호판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모델명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주소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를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이용하여 검색할 수 있고 선택하면 상세 정보를 볼 수 있다</a:t>
            </a:r>
            <a:r>
              <a:rPr lang="en-US" altLang="ko-KR" sz="1600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53117" y="2767757"/>
            <a:ext cx="4977868" cy="3713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34445" y="1058990"/>
            <a:ext cx="4921950" cy="367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도형 22"/>
          <p:cNvCxnSpPr/>
          <p:nvPr/>
        </p:nvCxnSpPr>
        <p:spPr>
          <a:xfrm flipH="1">
            <a:off x="5417058" y="1917083"/>
            <a:ext cx="1657350" cy="1134727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643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관리자 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4000" b="1" i="1" dirty="0" err="1" smtClean="0">
                <a:solidFill>
                  <a:prstClr val="white"/>
                </a:solidFill>
                <a:cs typeface="Aharoni" panose="02010803020104030203" pitchFamily="2" charset="-79"/>
              </a:rPr>
              <a:t>셰어링존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 등록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 - 1)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1099" y="1583191"/>
            <a:ext cx="5308110" cy="397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도형 22"/>
          <p:cNvCxnSpPr/>
          <p:nvPr/>
        </p:nvCxnSpPr>
        <p:spPr>
          <a:xfrm flipV="1">
            <a:off x="2697480" y="2834640"/>
            <a:ext cx="251460" cy="2962656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43831" y="1583191"/>
            <a:ext cx="5231130" cy="3910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97480" y="5419933"/>
            <a:ext cx="30175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 smtClean="0"/>
          </a:p>
          <a:p>
            <a:r>
              <a:rPr lang="ko-KR" altLang="en-US" dirty="0" smtClean="0"/>
              <a:t>검색 버튼을 누르면 </a:t>
            </a:r>
            <a:r>
              <a:rPr lang="ko-KR" altLang="en-US" dirty="0" err="1" smtClean="0"/>
              <a:t>도로명</a:t>
            </a:r>
            <a:r>
              <a:rPr lang="ko-KR" altLang="en-US" dirty="0" smtClean="0"/>
              <a:t> 주소와 지번주소를 검색할 수 있는 창이 뜬다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1" name="도형 22"/>
          <p:cNvCxnSpPr/>
          <p:nvPr/>
        </p:nvCxnSpPr>
        <p:spPr>
          <a:xfrm flipV="1">
            <a:off x="7035736" y="4434840"/>
            <a:ext cx="268034" cy="1211580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13219" y="5399359"/>
            <a:ext cx="4191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 smtClean="0"/>
          </a:p>
          <a:p>
            <a:r>
              <a:rPr lang="ko-KR" altLang="en-US" dirty="0" smtClean="0"/>
              <a:t>사용할 주소를 선택한다</a:t>
            </a:r>
            <a:r>
              <a:rPr lang="en-US" altLang="ko-KR" dirty="0" smtClean="0"/>
              <a:t>.</a:t>
            </a:r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우정사업본부 새 우편번호 </a:t>
            </a:r>
            <a:r>
              <a:rPr lang="en-US" altLang="ko-KR" sz="1600" dirty="0" smtClean="0"/>
              <a:t>REST API, </a:t>
            </a:r>
          </a:p>
          <a:p>
            <a:r>
              <a:rPr lang="en-US" altLang="ko-KR" sz="1600" dirty="0" smtClean="0"/>
              <a:t>xml </a:t>
            </a:r>
            <a:r>
              <a:rPr lang="ko-KR" altLang="en-US" sz="1600" dirty="0" err="1" smtClean="0"/>
              <a:t>파싱하기</a:t>
            </a:r>
            <a:r>
              <a:rPr lang="ko-KR" altLang="en-US" sz="1600" dirty="0" smtClean="0"/>
              <a:t> 위한 </a:t>
            </a:r>
            <a:r>
              <a:rPr lang="en-US" altLang="ko-KR" sz="1600" dirty="0" err="1" smtClean="0"/>
              <a:t>jdom</a:t>
            </a:r>
            <a:r>
              <a:rPr lang="en-US" altLang="ko-KR" sz="1600" dirty="0" smtClean="0"/>
              <a:t> API</a:t>
            </a:r>
            <a:r>
              <a:rPr lang="ko-KR" altLang="en-US" sz="1600" dirty="0" smtClean="0"/>
              <a:t>사용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195691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관리자 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4000" b="1" i="1" dirty="0" err="1" smtClean="0">
                <a:solidFill>
                  <a:prstClr val="white"/>
                </a:solidFill>
                <a:cs typeface="Aharoni" panose="02010803020104030203" pitchFamily="2" charset="-79"/>
              </a:rPr>
              <a:t>셰어링존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 등록 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– 2)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1085" y="1162899"/>
            <a:ext cx="6662180" cy="4992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799070" y="1609306"/>
            <a:ext cx="301751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앞선 단계에서 선택한 주소에 따라 위치가 대략적으로 선택되어 찍히며 아이콘을 드래그해서 원하는 위치에 갖다 놓을 수 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sz="1600" dirty="0" smtClean="0"/>
              <a:t>나머지 정보도 입력하여 등록을 완료한다</a:t>
            </a:r>
            <a:r>
              <a:rPr lang="en-US" altLang="ko-KR" sz="1600" dirty="0" smtClean="0"/>
              <a:t>.</a:t>
            </a:r>
          </a:p>
        </p:txBody>
      </p:sp>
      <p:cxnSp>
        <p:nvCxnSpPr>
          <p:cNvPr id="11" name="도형 22"/>
          <p:cNvCxnSpPr/>
          <p:nvPr/>
        </p:nvCxnSpPr>
        <p:spPr>
          <a:xfrm flipH="1">
            <a:off x="5749290" y="2594191"/>
            <a:ext cx="2049780" cy="775711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643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관리자 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4000" b="1" i="1" dirty="0" err="1" smtClean="0">
                <a:solidFill>
                  <a:prstClr val="white"/>
                </a:solidFill>
                <a:cs typeface="Aharoni" panose="02010803020104030203" pitchFamily="2" charset="-79"/>
              </a:rPr>
              <a:t>셰어링존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 조회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0790" y="1190625"/>
            <a:ext cx="5097780" cy="3820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7238" y="1190625"/>
            <a:ext cx="5374587" cy="397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30980" y="5291191"/>
            <a:ext cx="4598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등록한 </a:t>
            </a:r>
            <a:r>
              <a:rPr lang="ko-KR" altLang="en-US" sz="1600" dirty="0" err="1" smtClean="0"/>
              <a:t>셰어링</a:t>
            </a:r>
            <a:r>
              <a:rPr lang="ko-KR" altLang="en-US" sz="1600" dirty="0" smtClean="0"/>
              <a:t> 존을 이름과 주소를 이용해서 검색할 수 있고 테이블에서 선택 시 자세한 정보를 볼 수 있다</a:t>
            </a:r>
            <a:r>
              <a:rPr lang="en-US" altLang="ko-KR" sz="1600" dirty="0" smtClean="0"/>
              <a:t>. (Google static Maps API</a:t>
            </a:r>
            <a:r>
              <a:rPr lang="ko-KR" altLang="en-US" sz="1600" dirty="0" smtClean="0"/>
              <a:t>사용</a:t>
            </a:r>
            <a:r>
              <a:rPr lang="en-US" altLang="ko-KR" sz="1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17182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관리자 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회원조회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4380" y="1147659"/>
            <a:ext cx="5496626" cy="339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690708" y="5069686"/>
            <a:ext cx="5120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가입된 회원을 아이디와 </a:t>
            </a:r>
            <a:r>
              <a:rPr lang="ko-KR" altLang="en-US" sz="1600" dirty="0" err="1" smtClean="0"/>
              <a:t>이메일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이름을 이용하여 검색할 수 있고 검색결과 선택 시 회원 정보와 이용내역을 볼 수 있다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71896" y="1028219"/>
            <a:ext cx="4959089" cy="3708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643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스토리보드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관리자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-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회원 조회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메일쓰기</a:t>
            </a:r>
            <a:r>
              <a:rPr lang="en-US" altLang="ko-KR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r>
              <a:rPr lang="ko-KR" altLang="en-US" sz="40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 </a:t>
            </a:r>
            <a:endParaRPr lang="en-US" altLang="ko-KR" sz="40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77174"/>
            <a:ext cx="5411742" cy="3870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1891" y="1077174"/>
            <a:ext cx="5178717" cy="3870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도형 22"/>
          <p:cNvCxnSpPr/>
          <p:nvPr/>
        </p:nvCxnSpPr>
        <p:spPr>
          <a:xfrm flipH="1" flipV="1">
            <a:off x="3592830" y="4736592"/>
            <a:ext cx="739140" cy="612648"/>
          </a:xfrm>
          <a:prstGeom prst="straightConnector1">
            <a:avLst/>
          </a:prstGeom>
          <a:ln w="57150" cap="flat" cmpd="sng">
            <a:solidFill>
              <a:srgbClr val="FF0000">
                <a:alpha val="100000"/>
              </a:srgbClr>
            </a:solidFill>
            <a:prstDash val="soli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03268" y="5427125"/>
            <a:ext cx="5120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메일 쓰기 버튼 클릭 시 등록된 </a:t>
            </a:r>
            <a:r>
              <a:rPr lang="ko-KR" altLang="en-US" sz="1600" dirty="0" err="1" smtClean="0"/>
              <a:t>이메일</a:t>
            </a:r>
            <a:r>
              <a:rPr lang="ko-KR" altLang="en-US" sz="1600" dirty="0" smtClean="0"/>
              <a:t> 주소를 통하여 회원에게 메일을 작성 할 수 있다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Java Mail API 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xmlns="" val="334923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3446" y="682965"/>
            <a:ext cx="11091526" cy="5614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563446" y="682965"/>
            <a:ext cx="941999" cy="942018"/>
          </a:xfrm>
          <a:custGeom>
            <a:avLst/>
            <a:gdLst>
              <a:gd name="connsiteX0" fmla="*/ 0 w 941999"/>
              <a:gd name="connsiteY0" fmla="*/ 0 h 942018"/>
              <a:gd name="connsiteX1" fmla="*/ 941999 w 941999"/>
              <a:gd name="connsiteY1" fmla="*/ 0 h 942018"/>
              <a:gd name="connsiteX2" fmla="*/ 845703 w 941999"/>
              <a:gd name="connsiteY2" fmla="*/ 4863 h 942018"/>
              <a:gd name="connsiteX3" fmla="*/ 0 w 941999"/>
              <a:gd name="connsiteY3" fmla="*/ 942018 h 942018"/>
              <a:gd name="connsiteX4" fmla="*/ 0 w 941999"/>
              <a:gd name="connsiteY4" fmla="*/ 0 h 94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999" h="942018">
                <a:moveTo>
                  <a:pt x="0" y="0"/>
                </a:moveTo>
                <a:lnTo>
                  <a:pt x="941999" y="0"/>
                </a:lnTo>
                <a:lnTo>
                  <a:pt x="845703" y="4863"/>
                </a:lnTo>
                <a:cubicBezTo>
                  <a:pt x="370684" y="53103"/>
                  <a:pt x="0" y="454272"/>
                  <a:pt x="0" y="94201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1006999" y="5634660"/>
            <a:ext cx="647972" cy="662724"/>
          </a:xfrm>
          <a:custGeom>
            <a:avLst/>
            <a:gdLst>
              <a:gd name="connsiteX0" fmla="*/ 647972 w 647972"/>
              <a:gd name="connsiteY0" fmla="*/ 0 h 662724"/>
              <a:gd name="connsiteX1" fmla="*/ 647972 w 647972"/>
              <a:gd name="connsiteY1" fmla="*/ 662724 h 662724"/>
              <a:gd name="connsiteX2" fmla="*/ 0 w 647972"/>
              <a:gd name="connsiteY2" fmla="*/ 662724 h 662724"/>
              <a:gd name="connsiteX3" fmla="*/ 18555 w 647972"/>
              <a:gd name="connsiteY3" fmla="*/ 657953 h 662724"/>
              <a:gd name="connsiteX4" fmla="*/ 638095 w 647972"/>
              <a:gd name="connsiteY4" fmla="*/ 38413 h 662724"/>
              <a:gd name="connsiteX5" fmla="*/ 647972 w 647972"/>
              <a:gd name="connsiteY5" fmla="*/ 0 h 6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972" h="662724">
                <a:moveTo>
                  <a:pt x="647972" y="0"/>
                </a:moveTo>
                <a:lnTo>
                  <a:pt x="647972" y="662724"/>
                </a:lnTo>
                <a:lnTo>
                  <a:pt x="0" y="662724"/>
                </a:lnTo>
                <a:lnTo>
                  <a:pt x="18555" y="657953"/>
                </a:lnTo>
                <a:cubicBezTo>
                  <a:pt x="313529" y="566207"/>
                  <a:pt x="546348" y="333387"/>
                  <a:pt x="638095" y="38413"/>
                </a:cubicBezTo>
                <a:lnTo>
                  <a:pt x="647972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59617" y="2059920"/>
            <a:ext cx="7672765" cy="955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4400" b="1" i="1" dirty="0" smtClean="0">
              <a:solidFill>
                <a:srgbClr val="282F35"/>
              </a:solidFill>
              <a:latin typeface="+mn-ea"/>
              <a:cs typeface="Aharoni" panose="02010803020104030203" pitchFamily="2" charset="-79"/>
            </a:endParaRPr>
          </a:p>
          <a:p>
            <a:pPr algn="ctr"/>
            <a:endParaRPr lang="en-US" altLang="ko-KR" sz="4400" b="1" i="1" dirty="0">
              <a:solidFill>
                <a:srgbClr val="282F35"/>
              </a:solidFill>
              <a:latin typeface="+mn-ea"/>
              <a:cs typeface="Aharoni" panose="02010803020104030203" pitchFamily="2" charset="-79"/>
            </a:endParaRPr>
          </a:p>
          <a:p>
            <a:pPr algn="ctr"/>
            <a:endParaRPr lang="en-US" altLang="ko-KR" sz="4400" b="1" i="1" dirty="0" smtClean="0">
              <a:solidFill>
                <a:srgbClr val="282F35"/>
              </a:solidFill>
              <a:latin typeface="+mn-ea"/>
              <a:cs typeface="Aharoni" panose="02010803020104030203" pitchFamily="2" charset="-79"/>
            </a:endParaRPr>
          </a:p>
          <a:p>
            <a:pPr algn="ctr"/>
            <a:r>
              <a:rPr lang="ko-KR" altLang="en-US" sz="4400" b="1" i="1" dirty="0" smtClean="0">
                <a:solidFill>
                  <a:srgbClr val="282F35"/>
                </a:solidFill>
                <a:latin typeface="+mn-ea"/>
                <a:cs typeface="Aharoni" panose="02010803020104030203" pitchFamily="2" charset="-79"/>
              </a:rPr>
              <a:t>이상 저희 </a:t>
            </a:r>
            <a:r>
              <a:rPr lang="en-US" altLang="ko-KR" sz="4400" b="1" i="1" dirty="0" smtClean="0">
                <a:solidFill>
                  <a:srgbClr val="282F35"/>
                </a:solidFill>
                <a:latin typeface="+mn-ea"/>
                <a:cs typeface="Aharoni" panose="02010803020104030203" pitchFamily="2" charset="-79"/>
              </a:rPr>
              <a:t>2</a:t>
            </a:r>
            <a:r>
              <a:rPr lang="ko-KR" altLang="en-US" sz="4400" b="1" i="1" dirty="0" smtClean="0">
                <a:solidFill>
                  <a:srgbClr val="282F35"/>
                </a:solidFill>
                <a:latin typeface="+mn-ea"/>
                <a:cs typeface="Aharoni" panose="02010803020104030203" pitchFamily="2" charset="-79"/>
              </a:rPr>
              <a:t>조의 </a:t>
            </a:r>
            <a:r>
              <a:rPr lang="ko-KR" altLang="en-US" sz="4400" b="1" i="1" dirty="0" err="1" smtClean="0">
                <a:solidFill>
                  <a:srgbClr val="282F35"/>
                </a:solidFill>
                <a:latin typeface="+mn-ea"/>
                <a:cs typeface="Aharoni" panose="02010803020104030203" pitchFamily="2" charset="-79"/>
              </a:rPr>
              <a:t>세미프로젝트</a:t>
            </a:r>
            <a:r>
              <a:rPr lang="ko-KR" altLang="en-US" sz="4400" b="1" i="1" dirty="0" smtClean="0">
                <a:solidFill>
                  <a:srgbClr val="282F35"/>
                </a:solidFill>
                <a:latin typeface="+mn-ea"/>
                <a:cs typeface="Aharoni" panose="02010803020104030203" pitchFamily="2" charset="-79"/>
              </a:rPr>
              <a:t> 발표를 마치겠습니다</a:t>
            </a:r>
            <a:r>
              <a:rPr lang="en-US" altLang="ko-KR" sz="4400" b="1" i="1" dirty="0" smtClean="0">
                <a:solidFill>
                  <a:srgbClr val="282F35"/>
                </a:solidFill>
                <a:latin typeface="+mn-ea"/>
                <a:cs typeface="Aharoni" panose="02010803020104030203" pitchFamily="2" charset="-79"/>
              </a:rPr>
              <a:t>.</a:t>
            </a:r>
          </a:p>
          <a:p>
            <a:pPr algn="ctr"/>
            <a:endParaRPr lang="en-US" altLang="ko-KR" sz="4400" b="1" i="1" dirty="0" smtClean="0">
              <a:solidFill>
                <a:srgbClr val="282F35"/>
              </a:solidFill>
              <a:latin typeface="+mn-ea"/>
              <a:cs typeface="Aharoni" panose="02010803020104030203" pitchFamily="2" charset="-79"/>
            </a:endParaRPr>
          </a:p>
          <a:p>
            <a:pPr algn="ctr"/>
            <a:r>
              <a:rPr lang="ko-KR" altLang="en-US" sz="9600" b="1" i="1" dirty="0" smtClean="0">
                <a:solidFill>
                  <a:srgbClr val="282F35"/>
                </a:solidFill>
                <a:latin typeface="+mn-ea"/>
                <a:cs typeface="Aharoni" panose="02010803020104030203" pitchFamily="2" charset="-79"/>
              </a:rPr>
              <a:t>감사합니다</a:t>
            </a:r>
            <a:endParaRPr lang="en-US" altLang="ko-KR" sz="9600" b="1" i="1" dirty="0" smtClean="0">
              <a:solidFill>
                <a:srgbClr val="282F35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72825" y="4178921"/>
            <a:ext cx="7672765" cy="1647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282F35"/>
                </a:solidFill>
                <a:latin typeface="+mn-ea"/>
              </a:rPr>
              <a:t>		</a:t>
            </a:r>
            <a:endParaRPr lang="en-US" altLang="ko-KR" dirty="0">
              <a:solidFill>
                <a:srgbClr val="282F35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280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벤치마킹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400" b="1" i="1" dirty="0" err="1" smtClean="0">
                <a:solidFill>
                  <a:prstClr val="white"/>
                </a:solidFill>
                <a:cs typeface="Aharoni" panose="02010803020104030203" pitchFamily="2" charset="-79"/>
              </a:rPr>
              <a:t>쏘카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4914" y="1133871"/>
            <a:ext cx="4890543" cy="42496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45166" y="1145301"/>
            <a:ext cx="3042066" cy="42496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07460" y="5643407"/>
            <a:ext cx="7522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/>
              <a:t>등록된 차량을 쉽게 고를 수 있고 예약 가능한 시간을 선택 할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4116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벤치마킹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400" b="1" i="1" dirty="0" err="1" smtClean="0">
                <a:solidFill>
                  <a:prstClr val="white"/>
                </a:solidFill>
                <a:cs typeface="Aharoni" panose="02010803020104030203" pitchFamily="2" charset="-79"/>
              </a:rPr>
              <a:t>그린</a:t>
            </a:r>
            <a:r>
              <a:rPr lang="ko-KR" altLang="en-US" sz="4400" b="1" i="1" dirty="0" err="1">
                <a:solidFill>
                  <a:prstClr val="white"/>
                </a:solidFill>
                <a:cs typeface="Aharoni" panose="02010803020104030203" pitchFamily="2" charset="-79"/>
              </a:rPr>
              <a:t>카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19980" y="1137937"/>
            <a:ext cx="5032947" cy="41881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2927" y="1137937"/>
            <a:ext cx="3628383" cy="41881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42264" y="5530704"/>
            <a:ext cx="8636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/>
              <a:t>메인 화면에는 복잡하기 보다 간단하게 분류가 되어 선택 할 수 있게 하고 주요기능들로 들어가면  상세히 보여주는 방향으로 가기로</a:t>
            </a:r>
            <a:r>
              <a:rPr lang="en-US" altLang="ko-KR" dirty="0"/>
              <a:t> </a:t>
            </a:r>
            <a:r>
              <a:rPr lang="ko-KR" altLang="en-US" dirty="0" smtClean="0"/>
              <a:t>정했습니다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4116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벤치마킹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400" b="1" i="1" dirty="0" err="1" smtClean="0">
                <a:solidFill>
                  <a:prstClr val="white"/>
                </a:solidFill>
                <a:cs typeface="Aharoni" panose="02010803020104030203" pitchFamily="2" charset="-79"/>
              </a:rPr>
              <a:t>쏘카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26145" y="1064590"/>
            <a:ext cx="7968310" cy="4124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62722" y="5288776"/>
            <a:ext cx="7831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   정말 많은 사람들이 누구나 한번쯤은 </a:t>
            </a:r>
            <a:r>
              <a:rPr lang="ko-KR" altLang="en-US" dirty="0" err="1" smtClean="0"/>
              <a:t>그린카</a:t>
            </a:r>
            <a:r>
              <a:rPr lang="ko-KR" altLang="en-US" dirty="0" smtClean="0"/>
              <a:t> 서비스를 이용하고 있는데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그만큼 장점이 많기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때문에 사람들이 많이 이용을 하는 서비스라 한번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구현 해보고 싶다라는 계기가 생겨 시작하게 되었습니다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16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 flipH="1">
            <a:off x="0" y="0"/>
            <a:ext cx="12192000" cy="6858000"/>
          </a:xfrm>
          <a:prstGeom prst="parallelogram">
            <a:avLst/>
          </a:prstGeom>
          <a:solidFill>
            <a:srgbClr val="9CC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1956816" y="4736592"/>
            <a:ext cx="10235184" cy="2121408"/>
          </a:xfrm>
          <a:prstGeom prst="rtTriangle">
            <a:avLst/>
          </a:prstGeom>
          <a:solidFill>
            <a:srgbClr val="84B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3445" y="188685"/>
            <a:ext cx="11091526" cy="676219"/>
          </a:xfrm>
          <a:prstGeom prst="rect">
            <a:avLst/>
          </a:prstGeom>
          <a:solidFill>
            <a:srgbClr val="7D7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벤치마킹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(</a:t>
            </a:r>
            <a:r>
              <a:rPr lang="ko-KR" altLang="en-US" sz="4400" b="1" i="1" dirty="0" err="1" smtClean="0">
                <a:solidFill>
                  <a:prstClr val="white"/>
                </a:solidFill>
                <a:cs typeface="Aharoni" panose="02010803020104030203" pitchFamily="2" charset="-79"/>
              </a:rPr>
              <a:t>그린</a:t>
            </a:r>
            <a:r>
              <a:rPr lang="ko-KR" altLang="en-US" sz="4400" b="1" i="1" dirty="0" err="1">
                <a:solidFill>
                  <a:prstClr val="white"/>
                </a:solidFill>
                <a:cs typeface="Aharoni" panose="02010803020104030203" pitchFamily="2" charset="-79"/>
              </a:rPr>
              <a:t>카</a:t>
            </a:r>
            <a:r>
              <a:rPr lang="en-US" altLang="ko-KR" sz="4400" b="1" i="1" dirty="0" smtClean="0">
                <a:solidFill>
                  <a:prstClr val="white"/>
                </a:solidFill>
                <a:cs typeface="Aharoni" panose="02010803020104030203" pitchFamily="2" charset="-79"/>
              </a:rPr>
              <a:t>)</a:t>
            </a:r>
            <a:endParaRPr lang="en-US" altLang="ko-KR" sz="4400" b="1" i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3445" y="975065"/>
            <a:ext cx="11091526" cy="5614419"/>
            <a:chOff x="563445" y="975065"/>
            <a:chExt cx="11091526" cy="5614419"/>
          </a:xfrm>
        </p:grpSpPr>
        <p:sp>
          <p:nvSpPr>
            <p:cNvPr id="8" name="직사각형 7"/>
            <p:cNvSpPr/>
            <p:nvPr/>
          </p:nvSpPr>
          <p:spPr>
            <a:xfrm>
              <a:off x="563445" y="975065"/>
              <a:ext cx="11091526" cy="5614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63446" y="975065"/>
              <a:ext cx="941999" cy="942018"/>
            </a:xfrm>
            <a:custGeom>
              <a:avLst/>
              <a:gdLst>
                <a:gd name="connsiteX0" fmla="*/ 0 w 941999"/>
                <a:gd name="connsiteY0" fmla="*/ 0 h 942018"/>
                <a:gd name="connsiteX1" fmla="*/ 941999 w 941999"/>
                <a:gd name="connsiteY1" fmla="*/ 0 h 942018"/>
                <a:gd name="connsiteX2" fmla="*/ 845703 w 941999"/>
                <a:gd name="connsiteY2" fmla="*/ 4863 h 942018"/>
                <a:gd name="connsiteX3" fmla="*/ 0 w 941999"/>
                <a:gd name="connsiteY3" fmla="*/ 942018 h 942018"/>
                <a:gd name="connsiteX4" fmla="*/ 0 w 941999"/>
                <a:gd name="connsiteY4" fmla="*/ 0 h 94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999" h="942018">
                  <a:moveTo>
                    <a:pt x="0" y="0"/>
                  </a:moveTo>
                  <a:lnTo>
                    <a:pt x="941999" y="0"/>
                  </a:lnTo>
                  <a:lnTo>
                    <a:pt x="845703" y="4863"/>
                  </a:lnTo>
                  <a:cubicBezTo>
                    <a:pt x="370684" y="53103"/>
                    <a:pt x="0" y="454272"/>
                    <a:pt x="0" y="9420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1006999" y="5926760"/>
              <a:ext cx="647972" cy="662724"/>
            </a:xfrm>
            <a:custGeom>
              <a:avLst/>
              <a:gdLst>
                <a:gd name="connsiteX0" fmla="*/ 647972 w 647972"/>
                <a:gd name="connsiteY0" fmla="*/ 0 h 662724"/>
                <a:gd name="connsiteX1" fmla="*/ 647972 w 647972"/>
                <a:gd name="connsiteY1" fmla="*/ 662724 h 662724"/>
                <a:gd name="connsiteX2" fmla="*/ 0 w 647972"/>
                <a:gd name="connsiteY2" fmla="*/ 662724 h 662724"/>
                <a:gd name="connsiteX3" fmla="*/ 18555 w 647972"/>
                <a:gd name="connsiteY3" fmla="*/ 657953 h 662724"/>
                <a:gd name="connsiteX4" fmla="*/ 638095 w 647972"/>
                <a:gd name="connsiteY4" fmla="*/ 38413 h 662724"/>
                <a:gd name="connsiteX5" fmla="*/ 647972 w 647972"/>
                <a:gd name="connsiteY5" fmla="*/ 0 h 66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972" h="662724">
                  <a:moveTo>
                    <a:pt x="647972" y="0"/>
                  </a:moveTo>
                  <a:lnTo>
                    <a:pt x="647972" y="662724"/>
                  </a:lnTo>
                  <a:lnTo>
                    <a:pt x="0" y="662724"/>
                  </a:lnTo>
                  <a:lnTo>
                    <a:pt x="18555" y="657953"/>
                  </a:lnTo>
                  <a:cubicBezTo>
                    <a:pt x="313529" y="566207"/>
                    <a:pt x="546348" y="333387"/>
                    <a:pt x="638095" y="38413"/>
                  </a:cubicBezTo>
                  <a:lnTo>
                    <a:pt x="647972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43726" y="1142860"/>
            <a:ext cx="7533147" cy="383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71656" y="5312008"/>
            <a:ext cx="7589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   </a:t>
            </a:r>
            <a:r>
              <a:rPr lang="ko-KR" altLang="en-US" dirty="0" err="1" smtClean="0"/>
              <a:t>나눔카</a:t>
            </a:r>
            <a:r>
              <a:rPr lang="ko-KR" altLang="en-US" dirty="0" smtClean="0"/>
              <a:t> 서비스를 통해 경제적 비용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친환경문제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교통복지 등 다양한    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혜택을 누릴 수 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16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</TotalTime>
  <Words>1805</Words>
  <Application>Microsoft Office PowerPoint</Application>
  <PresentationFormat>사용자 지정</PresentationFormat>
  <Paragraphs>544</Paragraphs>
  <Slides>56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yang-hp1</cp:lastModifiedBy>
  <cp:revision>202</cp:revision>
  <dcterms:created xsi:type="dcterms:W3CDTF">2017-04-20T07:21:04Z</dcterms:created>
  <dcterms:modified xsi:type="dcterms:W3CDTF">2019-04-21T11:44:14Z</dcterms:modified>
</cp:coreProperties>
</file>